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s/slide27.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28.xml" ContentType="application/vnd.openxmlformats-officedocument.presentationml.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8.xml" ContentType="application/vnd.openxmlformats-officedocument.presentationml.slideLayout+xml"/>
  <Override PartName="/ppt/notesSlides/notesSlide12.xml" ContentType="application/vnd.openxmlformats-officedocument.presentationml.notesSlide+xml"/>
  <Override PartName="/ppt/slideLayouts/slideLayout2.xml" ContentType="application/vnd.openxmlformats-officedocument.presentationml.slideLayout+xml"/>
  <Override PartName="/ppt/notesSlides/notesSlide13.xml" ContentType="application/vnd.openxmlformats-officedocument.presentationml.notesSlide+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theme/theme3.xml" ContentType="application/vnd.openxmlformats-officedocument.theme+xml"/>
  <Override PartName="/ppt/handoutMasters/handoutMaster1.xml" ContentType="application/vnd.openxmlformats-officedocument.presentationml.handoutMaster+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custom.xml" ContentType="application/vnd.openxmlformats-officedocument.custom-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8" r:id="rId1"/>
  </p:sldMasterIdLst>
  <p:notesMasterIdLst>
    <p:notesMasterId r:id="rId30"/>
  </p:notesMasterIdLst>
  <p:handoutMasterIdLst>
    <p:handoutMasterId r:id="rId31"/>
  </p:handoutMasterIdLst>
  <p:sldIdLst>
    <p:sldId id="256" r:id="rId2"/>
    <p:sldId id="257" r:id="rId3"/>
    <p:sldId id="309" r:id="rId4"/>
    <p:sldId id="260" r:id="rId5"/>
    <p:sldId id="261" r:id="rId6"/>
    <p:sldId id="395" r:id="rId7"/>
    <p:sldId id="359" r:id="rId8"/>
    <p:sldId id="373" r:id="rId9"/>
    <p:sldId id="374" r:id="rId10"/>
    <p:sldId id="378" r:id="rId11"/>
    <p:sldId id="379" r:id="rId12"/>
    <p:sldId id="402" r:id="rId13"/>
    <p:sldId id="383" r:id="rId14"/>
    <p:sldId id="385" r:id="rId15"/>
    <p:sldId id="386" r:id="rId16"/>
    <p:sldId id="389" r:id="rId17"/>
    <p:sldId id="390" r:id="rId18"/>
    <p:sldId id="391" r:id="rId19"/>
    <p:sldId id="392" r:id="rId20"/>
    <p:sldId id="318" r:id="rId21"/>
    <p:sldId id="346" r:id="rId22"/>
    <p:sldId id="397" r:id="rId23"/>
    <p:sldId id="398" r:id="rId24"/>
    <p:sldId id="399" r:id="rId25"/>
    <p:sldId id="396" r:id="rId26"/>
    <p:sldId id="400" r:id="rId27"/>
    <p:sldId id="401" r:id="rId28"/>
    <p:sldId id="269" r:id="rId29"/>
  </p:sldIdLst>
  <p:sldSz cx="9144000" cy="6858000" type="screen4x3"/>
  <p:notesSz cx="6858000" cy="9236075"/>
  <p:defaultTextStyle>
    <a:defPPr>
      <a:defRPr lang="en-CA"/>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13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15" autoAdjust="0"/>
    <p:restoredTop sz="86391" autoAdjust="0"/>
  </p:normalViewPr>
  <p:slideViewPr>
    <p:cSldViewPr>
      <p:cViewPr varScale="1">
        <p:scale>
          <a:sx n="97" d="100"/>
          <a:sy n="97" d="100"/>
        </p:scale>
        <p:origin x="-1314" y="-96"/>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66" d="100"/>
        <a:sy n="66" d="100"/>
      </p:scale>
      <p:origin x="0" y="462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38"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charset="0"/>
              </a:defRPr>
            </a:lvl1pPr>
          </a:lstStyle>
          <a:p>
            <a:pPr>
              <a:defRPr/>
            </a:pPr>
            <a:endParaRPr lang="en-US"/>
          </a:p>
        </p:txBody>
      </p:sp>
      <p:sp>
        <p:nvSpPr>
          <p:cNvPr id="64515" name="Rectangle 3"/>
          <p:cNvSpPr>
            <a:spLocks noGrp="1" noChangeArrowheads="1"/>
          </p:cNvSpPr>
          <p:nvPr>
            <p:ph type="dt" sz="quarter" idx="1"/>
          </p:nvPr>
        </p:nvSpPr>
        <p:spPr bwMode="auto">
          <a:xfrm>
            <a:off x="3886200" y="0"/>
            <a:ext cx="2971800"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charset="0"/>
              </a:defRPr>
            </a:lvl1pPr>
          </a:lstStyle>
          <a:p>
            <a:pPr>
              <a:defRPr/>
            </a:pPr>
            <a:endParaRPr lang="en-US"/>
          </a:p>
        </p:txBody>
      </p:sp>
      <p:sp>
        <p:nvSpPr>
          <p:cNvPr id="64516" name="Rectangle 4"/>
          <p:cNvSpPr>
            <a:spLocks noGrp="1" noChangeArrowheads="1"/>
          </p:cNvSpPr>
          <p:nvPr>
            <p:ph type="ftr" sz="quarter" idx="2"/>
          </p:nvPr>
        </p:nvSpPr>
        <p:spPr bwMode="auto">
          <a:xfrm>
            <a:off x="0" y="8774113"/>
            <a:ext cx="2971800" cy="4619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charset="0"/>
              </a:defRPr>
            </a:lvl1pPr>
          </a:lstStyle>
          <a:p>
            <a:pPr>
              <a:defRPr/>
            </a:pPr>
            <a:endParaRPr lang="en-US"/>
          </a:p>
        </p:txBody>
      </p:sp>
      <p:sp>
        <p:nvSpPr>
          <p:cNvPr id="64517" name="Rectangle 5"/>
          <p:cNvSpPr>
            <a:spLocks noGrp="1" noChangeArrowheads="1"/>
          </p:cNvSpPr>
          <p:nvPr>
            <p:ph type="sldNum" sz="quarter" idx="3"/>
          </p:nvPr>
        </p:nvSpPr>
        <p:spPr bwMode="auto">
          <a:xfrm>
            <a:off x="3886200" y="8774113"/>
            <a:ext cx="2971800" cy="4619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charset="0"/>
              </a:defRPr>
            </a:lvl1pPr>
          </a:lstStyle>
          <a:p>
            <a:pPr>
              <a:defRPr/>
            </a:pPr>
            <a:fld id="{4946A798-0685-479E-8CD6-BA8EFE783DB5}" type="slidenum">
              <a:rPr lang="en-US"/>
              <a:pPr>
                <a:defRPr/>
              </a:pPr>
              <a:t>‹#›</a:t>
            </a:fld>
            <a:endParaRPr lang="en-US"/>
          </a:p>
        </p:txBody>
      </p:sp>
    </p:spTree>
    <p:extLst>
      <p:ext uri="{BB962C8B-B14F-4D97-AF65-F5344CB8AC3E}">
        <p14:creationId xmlns:p14="http://schemas.microsoft.com/office/powerpoint/2010/main" val="15043266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bwMode="auto">
          <a:xfrm>
            <a:off x="0" y="0"/>
            <a:ext cx="2971800"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charset="0"/>
              </a:defRPr>
            </a:lvl1pPr>
          </a:lstStyle>
          <a:p>
            <a:pPr>
              <a:defRPr/>
            </a:pPr>
            <a:endParaRPr lang="en-US"/>
          </a:p>
        </p:txBody>
      </p:sp>
      <p:sp>
        <p:nvSpPr>
          <p:cNvPr id="87043" name="Rectangle 3"/>
          <p:cNvSpPr>
            <a:spLocks noGrp="1" noChangeArrowheads="1"/>
          </p:cNvSpPr>
          <p:nvPr>
            <p:ph type="dt" idx="1"/>
          </p:nvPr>
        </p:nvSpPr>
        <p:spPr bwMode="auto">
          <a:xfrm>
            <a:off x="3886200" y="0"/>
            <a:ext cx="2971800"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charset="0"/>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20775" y="692150"/>
            <a:ext cx="4618038" cy="3463925"/>
          </a:xfrm>
          <a:prstGeom prst="rect">
            <a:avLst/>
          </a:prstGeom>
          <a:noFill/>
          <a:ln w="9525">
            <a:solidFill>
              <a:srgbClr val="000000"/>
            </a:solidFill>
            <a:miter lim="800000"/>
            <a:headEnd/>
            <a:tailEnd/>
          </a:ln>
        </p:spPr>
      </p:sp>
      <p:sp>
        <p:nvSpPr>
          <p:cNvPr id="87045" name="Rectangle 5"/>
          <p:cNvSpPr>
            <a:spLocks noGrp="1" noChangeArrowheads="1"/>
          </p:cNvSpPr>
          <p:nvPr>
            <p:ph type="body" sz="quarter" idx="3"/>
          </p:nvPr>
        </p:nvSpPr>
        <p:spPr bwMode="auto">
          <a:xfrm>
            <a:off x="914400" y="4387850"/>
            <a:ext cx="5029200" cy="41560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7046" name="Rectangle 6"/>
          <p:cNvSpPr>
            <a:spLocks noGrp="1" noChangeArrowheads="1"/>
          </p:cNvSpPr>
          <p:nvPr>
            <p:ph type="ftr" sz="quarter" idx="4"/>
          </p:nvPr>
        </p:nvSpPr>
        <p:spPr bwMode="auto">
          <a:xfrm>
            <a:off x="0" y="8774113"/>
            <a:ext cx="2971800" cy="4619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charset="0"/>
              </a:defRPr>
            </a:lvl1pPr>
          </a:lstStyle>
          <a:p>
            <a:pPr>
              <a:defRPr/>
            </a:pPr>
            <a:endParaRPr lang="en-US"/>
          </a:p>
        </p:txBody>
      </p:sp>
      <p:sp>
        <p:nvSpPr>
          <p:cNvPr id="87047" name="Rectangle 7"/>
          <p:cNvSpPr>
            <a:spLocks noGrp="1" noChangeArrowheads="1"/>
          </p:cNvSpPr>
          <p:nvPr>
            <p:ph type="sldNum" sz="quarter" idx="5"/>
          </p:nvPr>
        </p:nvSpPr>
        <p:spPr bwMode="auto">
          <a:xfrm>
            <a:off x="3886200" y="8774113"/>
            <a:ext cx="2971800" cy="4619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charset="0"/>
              </a:defRPr>
            </a:lvl1pPr>
          </a:lstStyle>
          <a:p>
            <a:pPr>
              <a:defRPr/>
            </a:pPr>
            <a:fld id="{1188C72B-020C-4500-B099-609DA9B90530}" type="slidenum">
              <a:rPr lang="en-US"/>
              <a:pPr>
                <a:defRPr/>
              </a:pPr>
              <a:t>‹#›</a:t>
            </a:fld>
            <a:endParaRPr lang="en-US"/>
          </a:p>
        </p:txBody>
      </p:sp>
    </p:spTree>
    <p:extLst>
      <p:ext uri="{BB962C8B-B14F-4D97-AF65-F5344CB8AC3E}">
        <p14:creationId xmlns:p14="http://schemas.microsoft.com/office/powerpoint/2010/main" val="29028418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188C72B-020C-4500-B099-609DA9B90530}"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D14CF7-915A-4354-B4AF-0472C15A4D39}" type="slidenum">
              <a:rPr lang="en-US" smtClean="0"/>
              <a:t>23</a:t>
            </a:fld>
            <a:endParaRPr lang="en-US"/>
          </a:p>
        </p:txBody>
      </p:sp>
    </p:spTree>
    <p:extLst>
      <p:ext uri="{BB962C8B-B14F-4D97-AF65-F5344CB8AC3E}">
        <p14:creationId xmlns:p14="http://schemas.microsoft.com/office/powerpoint/2010/main" val="28525904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D14CF7-915A-4354-B4AF-0472C15A4D39}" type="slidenum">
              <a:rPr lang="en-US" smtClean="0"/>
              <a:t>24</a:t>
            </a:fld>
            <a:endParaRPr lang="en-US"/>
          </a:p>
        </p:txBody>
      </p:sp>
    </p:spTree>
    <p:extLst>
      <p:ext uri="{BB962C8B-B14F-4D97-AF65-F5344CB8AC3E}">
        <p14:creationId xmlns:p14="http://schemas.microsoft.com/office/powerpoint/2010/main" val="7164217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D14CF7-915A-4354-B4AF-0472C15A4D39}" type="slidenum">
              <a:rPr lang="en-US" smtClean="0"/>
              <a:t>26</a:t>
            </a:fld>
            <a:endParaRPr lang="en-US"/>
          </a:p>
        </p:txBody>
      </p:sp>
    </p:spTree>
    <p:extLst>
      <p:ext uri="{BB962C8B-B14F-4D97-AF65-F5344CB8AC3E}">
        <p14:creationId xmlns:p14="http://schemas.microsoft.com/office/powerpoint/2010/main" val="2891437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D14CF7-915A-4354-B4AF-0472C15A4D39}" type="slidenum">
              <a:rPr lang="en-US" smtClean="0"/>
              <a:t>27</a:t>
            </a:fld>
            <a:endParaRPr lang="en-US"/>
          </a:p>
        </p:txBody>
      </p:sp>
    </p:spTree>
    <p:extLst>
      <p:ext uri="{BB962C8B-B14F-4D97-AF65-F5344CB8AC3E}">
        <p14:creationId xmlns:p14="http://schemas.microsoft.com/office/powerpoint/2010/main" val="4140195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188C72B-020C-4500-B099-609DA9B90530}" type="slidenum">
              <a:rPr lang="en-US" smtClean="0"/>
              <a:pPr>
                <a:defRPr/>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188C72B-020C-4500-B099-609DA9B90530}"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188C72B-020C-4500-B099-609DA9B90530}" type="slidenum">
              <a:rPr lang="en-US" smtClean="0"/>
              <a:pPr>
                <a:defRPr/>
              </a:pPr>
              <a:t>7</a:t>
            </a:fld>
            <a:endParaRPr lang="en-US" dirty="0"/>
          </a:p>
        </p:txBody>
      </p:sp>
    </p:spTree>
    <p:extLst>
      <p:ext uri="{BB962C8B-B14F-4D97-AF65-F5344CB8AC3E}">
        <p14:creationId xmlns:p14="http://schemas.microsoft.com/office/powerpoint/2010/main" val="2022864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188C72B-020C-4500-B099-609DA9B90530}" type="slidenum">
              <a:rPr lang="en-US" smtClean="0"/>
              <a:pPr>
                <a:defRPr/>
              </a:pPr>
              <a:t>11</a:t>
            </a:fld>
            <a:endParaRPr lang="en-US"/>
          </a:p>
        </p:txBody>
      </p:sp>
    </p:spTree>
    <p:extLst>
      <p:ext uri="{BB962C8B-B14F-4D97-AF65-F5344CB8AC3E}">
        <p14:creationId xmlns:p14="http://schemas.microsoft.com/office/powerpoint/2010/main" val="39619416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188C72B-020C-4500-B099-609DA9B90530}" type="slidenum">
              <a:rPr lang="en-US" smtClean="0"/>
              <a:pPr>
                <a:defRPr/>
              </a:pPr>
              <a:t>17</a:t>
            </a:fld>
            <a:endParaRPr lang="en-US" dirty="0"/>
          </a:p>
        </p:txBody>
      </p:sp>
    </p:spTree>
    <p:extLst>
      <p:ext uri="{BB962C8B-B14F-4D97-AF65-F5344CB8AC3E}">
        <p14:creationId xmlns:p14="http://schemas.microsoft.com/office/powerpoint/2010/main" val="29411944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8C72B-020C-4500-B099-609DA9B90530}" type="slidenum">
              <a:rPr lang="en-US" smtClean="0"/>
              <a:pPr>
                <a:defRPr/>
              </a:pPr>
              <a:t>18</a:t>
            </a:fld>
            <a:endParaRPr lang="en-US"/>
          </a:p>
        </p:txBody>
      </p:sp>
    </p:spTree>
    <p:extLst>
      <p:ext uri="{BB962C8B-B14F-4D97-AF65-F5344CB8AC3E}">
        <p14:creationId xmlns:p14="http://schemas.microsoft.com/office/powerpoint/2010/main" val="91784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98EBA981-B829-4D84-840D-EEBA22B9C106}" type="slidenum">
              <a:rPr lang="en-US" smtClean="0">
                <a:latin typeface="Times New Roman" pitchFamily="18" charset="0"/>
              </a:rPr>
              <a:pPr/>
              <a:t>20</a:t>
            </a:fld>
            <a:endParaRPr lang="en-US" smtClean="0">
              <a:latin typeface="Times New Roman" pitchFamily="18"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r>
              <a:rPr lang="en-US" dirty="0" smtClean="0">
                <a:latin typeface="Times New Roman" pitchFamily="18" charset="0"/>
              </a:rPr>
              <a:t>Name of new counsellor for scholarships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D14CF7-915A-4354-B4AF-0472C15A4D39}" type="slidenum">
              <a:rPr lang="en-US" smtClean="0"/>
              <a:t>22</a:t>
            </a:fld>
            <a:endParaRPr lang="en-US"/>
          </a:p>
        </p:txBody>
      </p:sp>
    </p:spTree>
    <p:extLst>
      <p:ext uri="{BB962C8B-B14F-4D97-AF65-F5344CB8AC3E}">
        <p14:creationId xmlns:p14="http://schemas.microsoft.com/office/powerpoint/2010/main" val="3040722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pPr>
              <a:defRPr/>
            </a:pPr>
            <a:endParaRPr lang="en-US"/>
          </a:p>
        </p:txBody>
      </p:sp>
      <p:sp>
        <p:nvSpPr>
          <p:cNvPr id="17" name="Footer Placeholder 16"/>
          <p:cNvSpPr>
            <a:spLocks noGrp="1"/>
          </p:cNvSpPr>
          <p:nvPr>
            <p:ph type="ftr" sz="quarter" idx="11"/>
          </p:nvPr>
        </p:nvSpPr>
        <p:spPr/>
        <p:txBody>
          <a:bodyPr/>
          <a:lstStyle/>
          <a:p>
            <a:pPr>
              <a:defRPr/>
            </a:pPr>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pPr>
              <a:defRPr/>
            </a:pPr>
            <a:fld id="{AC2B03FB-3A22-40B5-8B23-0BE0E2F7B944}" type="slidenum">
              <a:rPr lang="en-US" smtClean="0"/>
              <a:pPr>
                <a:defRPr/>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AAFA88B-87FB-4D94-9F1C-1694C3AC5DCF}"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pPr>
              <a:defRPr/>
            </a:pPr>
            <a:fld id="{595F6DC3-9B47-4E5E-92B6-693542C192E1}" type="slidenum">
              <a:rPr lang="en-US" smtClean="0"/>
              <a:pPr>
                <a:defRPr/>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361688" y="1026372"/>
            <a:ext cx="457200" cy="441325"/>
          </a:xfrm>
        </p:spPr>
        <p:txBody>
          <a:bodyPr/>
          <a:lstStyle/>
          <a:p>
            <a:pPr>
              <a:defRPr/>
            </a:pPr>
            <a:fld id="{93C066FE-EF88-4455-A04B-995BAF16C510}" type="slidenum">
              <a:rPr lang="en-US" smtClean="0"/>
              <a:pPr>
                <a:defRPr/>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pPr>
              <a:defRPr/>
            </a:pPr>
            <a:endParaRPr lang="en-US"/>
          </a:p>
        </p:txBody>
      </p:sp>
      <p:sp>
        <p:nvSpPr>
          <p:cNvPr id="4" name="Date Placeholder 3"/>
          <p:cNvSpPr>
            <a:spLocks noGrp="1"/>
          </p:cNvSpPr>
          <p:nvPr>
            <p:ph type="dt" sz="half" idx="10"/>
          </p:nvPr>
        </p:nvSpPr>
        <p:spPr/>
        <p:txBody>
          <a:bodyPr/>
          <a:lstStyle/>
          <a:p>
            <a:pPr>
              <a:defRPr/>
            </a:pPr>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pPr>
              <a:defRPr/>
            </a:pPr>
            <a:fld id="{1BCBE1A1-2C06-4F18-8524-8E4DE657C28C}" type="slidenum">
              <a:rPr lang="en-US" smtClean="0"/>
              <a:pPr>
                <a:defRPr/>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829EDC3-E536-4A2C-A6D9-C1D9EE0C64CB}" type="slidenum">
              <a:rPr lang="en-US" smtClean="0"/>
              <a:pPr>
                <a:defRPr/>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a:xfrm>
            <a:off x="304800" y="6409944"/>
            <a:ext cx="3581400" cy="365760"/>
          </a:xfrm>
        </p:spPr>
        <p:txBody>
          <a:bodyPr/>
          <a:lstStyle/>
          <a:p>
            <a:pPr>
              <a:defRPr/>
            </a:pPr>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pPr>
              <a:defRPr/>
            </a:pPr>
            <a:fld id="{E1FDF23D-7DB8-46FE-AE98-D42E9D55D5B6}" type="slidenum">
              <a:rPr lang="en-US" smtClean="0"/>
              <a:pPr>
                <a:defRPr/>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a:xfrm>
            <a:off x="4343400" y="1036020"/>
            <a:ext cx="457200" cy="441325"/>
          </a:xfrm>
        </p:spPr>
        <p:txBody>
          <a:bodyPr/>
          <a:lstStyle/>
          <a:p>
            <a:pPr>
              <a:defRPr/>
            </a:pPr>
            <a:fld id="{E840F99F-317F-4505-83E1-4EF99089F64D}"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pPr>
              <a:defRPr/>
            </a:pPr>
            <a:fld id="{36102BD8-6B39-4849-B1A2-39B87DE2A2AF}"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pPr>
              <a:defRPr/>
            </a:pPr>
            <a:fld id="{F4126919-1DD0-43CA-8290-52DC3D5BA2B3}" type="slidenum">
              <a:rPr lang="en-US" smtClean="0"/>
              <a:pPr>
                <a:defRPr/>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a:xfrm>
            <a:off x="301752" y="6410848"/>
            <a:ext cx="3383280" cy="365760"/>
          </a:xfrm>
        </p:spPr>
        <p:txBody>
          <a:body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pPr>
              <a:defRPr/>
            </a:pPr>
            <a:fld id="{3220EAC6-C62F-4A3F-B405-BB5AC099BD2D}" type="slidenum">
              <a:rPr lang="en-US" smtClean="0"/>
              <a:pPr>
                <a:defRPr/>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pPr>
              <a:defRPr/>
            </a:pPr>
            <a:endParaRPr lang="en-US"/>
          </a:p>
        </p:txBody>
      </p:sp>
      <p:sp>
        <p:nvSpPr>
          <p:cNvPr id="6" name="Footer Placeholder 5"/>
          <p:cNvSpPr>
            <a:spLocks noGrp="1"/>
          </p:cNvSpPr>
          <p:nvPr>
            <p:ph type="ftr" sz="quarter" idx="11"/>
          </p:nvPr>
        </p:nvSpPr>
        <p:spPr>
          <a:xfrm>
            <a:off x="301752" y="6410848"/>
            <a:ext cx="3584448" cy="365760"/>
          </a:xfrm>
        </p:spPr>
        <p:txBody>
          <a:body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a:defRPr/>
            </a:pPr>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a:defRPr/>
            </a:pPr>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defRPr/>
            </a:pPr>
            <a:fld id="{9FA00BD4-7573-4C85-91FA-3D3D4DBA42BB}" type="slidenum">
              <a:rPr lang="en-US" smtClean="0"/>
              <a:pPr>
                <a:defRPr/>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registrar.uvic.ca/undergrad/admissions/requirements/bc.htm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mcgill.ca/undergraduate-admissions/sites/mcgill.ca.undergraduate-admissions/files/bc_and_yt_academic_courses.pdf" TargetMode="External"/><Relationship Id="rId2" Type="http://schemas.openxmlformats.org/officeDocument/2006/relationships/hyperlink" Target="http://www.mcgill.ca/"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douglas.bc.ca/"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bcit.ca/"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bced.gov.bc.ca/exams/tsw/tsw/student/"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2.png"/><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sd43.bc.ca/school/pinetree/ProgramsServices/career/Pages/default.aspx"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3"/>
          <p:cNvSpPr>
            <a:spLocks noGrp="1" noChangeArrowheads="1"/>
          </p:cNvSpPr>
          <p:nvPr>
            <p:ph type="subTitle" idx="1"/>
          </p:nvPr>
        </p:nvSpPr>
        <p:spPr>
          <a:xfrm>
            <a:off x="1905000" y="5181600"/>
            <a:ext cx="5029200" cy="1219200"/>
          </a:xfrm>
        </p:spPr>
        <p:txBody>
          <a:bodyPr/>
          <a:lstStyle/>
          <a:p>
            <a:pPr eaLnBrk="1" hangingPunct="1"/>
            <a:r>
              <a:rPr lang="en-US" dirty="0" smtClean="0"/>
              <a:t>November 16, 2016</a:t>
            </a:r>
          </a:p>
          <a:p>
            <a:pPr eaLnBrk="1" hangingPunct="1"/>
            <a:endParaRPr lang="en-US" dirty="0" smtClean="0"/>
          </a:p>
          <a:p>
            <a:pPr eaLnBrk="1" hangingPunct="1"/>
            <a:endParaRPr lang="en-US" dirty="0" smtClean="0"/>
          </a:p>
        </p:txBody>
      </p:sp>
      <p:sp>
        <p:nvSpPr>
          <p:cNvPr id="17409" name="Rectangle 2"/>
          <p:cNvSpPr>
            <a:spLocks noGrp="1" noChangeArrowheads="1"/>
          </p:cNvSpPr>
          <p:nvPr>
            <p:ph type="ctrTitle"/>
          </p:nvPr>
        </p:nvSpPr>
        <p:spPr>
          <a:xfrm>
            <a:off x="533400" y="533400"/>
            <a:ext cx="8305800" cy="2057400"/>
          </a:xfrm>
        </p:spPr>
        <p:txBody>
          <a:bodyPr>
            <a:normAutofit fontScale="90000"/>
          </a:bodyPr>
          <a:lstStyle/>
          <a:p>
            <a:pPr eaLnBrk="1" hangingPunct="1"/>
            <a:r>
              <a:rPr lang="en-US" dirty="0" smtClean="0"/>
              <a:t>Class of 2017– </a:t>
            </a:r>
            <a:br>
              <a:rPr lang="en-US" dirty="0" smtClean="0"/>
            </a:br>
            <a:r>
              <a:rPr lang="en-US" dirty="0" smtClean="0"/>
              <a:t>The Road To Graduation and Post-Secondary</a:t>
            </a:r>
            <a:br>
              <a:rPr lang="en-US" dirty="0" smtClean="0"/>
            </a:br>
            <a:endParaRPr lang="en-CA" dirty="0" smtClean="0"/>
          </a:p>
        </p:txBody>
      </p:sp>
      <p:pic>
        <p:nvPicPr>
          <p:cNvPr id="17411" name="Picture 6" descr="MCj03985870000[1]"/>
          <p:cNvPicPr>
            <a:picLocks noChangeAspect="1" noChangeArrowheads="1"/>
          </p:cNvPicPr>
          <p:nvPr/>
        </p:nvPicPr>
        <p:blipFill>
          <a:blip r:embed="rId3" cstate="print"/>
          <a:srcRect/>
          <a:stretch>
            <a:fillRect/>
          </a:stretch>
        </p:blipFill>
        <p:spPr bwMode="auto">
          <a:xfrm>
            <a:off x="3048000" y="2819400"/>
            <a:ext cx="2590800" cy="2046288"/>
          </a:xfrm>
          <a:prstGeom prst="rect">
            <a:avLst/>
          </a:prstGeom>
          <a:noFill/>
          <a:ln w="9525">
            <a:noFill/>
            <a:miter lim="800000"/>
            <a:headEnd/>
            <a:tailEnd/>
          </a:ln>
        </p:spPr>
      </p:pic>
      <p:sp>
        <p:nvSpPr>
          <p:cNvPr id="17412" name="Rectangle 9"/>
          <p:cNvSpPr>
            <a:spLocks noChangeArrowheads="1"/>
          </p:cNvSpPr>
          <p:nvPr/>
        </p:nvSpPr>
        <p:spPr bwMode="auto">
          <a:xfrm>
            <a:off x="5248275" y="4381500"/>
            <a:ext cx="184150" cy="579438"/>
          </a:xfrm>
          <a:prstGeom prst="rect">
            <a:avLst/>
          </a:prstGeom>
          <a:noFill/>
          <a:ln w="12700" cap="sq">
            <a:noFill/>
            <a:miter lim="800000"/>
            <a:headEnd type="none" w="sm" len="sm"/>
            <a:tailEnd type="none" w="sm" len="sm"/>
          </a:ln>
        </p:spPr>
        <p:txBody>
          <a:bodyPr wrap="none">
            <a:spAutoFit/>
          </a:bodyPr>
          <a:lstStyle/>
          <a:p>
            <a:pPr>
              <a:spcBef>
                <a:spcPct val="20000"/>
              </a:spcBef>
            </a:pPr>
            <a:endParaRPr lang="en-US" sz="320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p:txBody>
          <a:bodyPr>
            <a:normAutofit/>
          </a:bodyPr>
          <a:lstStyle/>
          <a:p>
            <a:pPr eaLnBrk="1" hangingPunct="1"/>
            <a:r>
              <a:rPr lang="en-US" sz="2400" dirty="0" smtClean="0"/>
              <a:t>Post Secondary Education: </a:t>
            </a:r>
            <a:r>
              <a:rPr lang="en-US" sz="2400" i="1" dirty="0" smtClean="0"/>
              <a:t>UBC Vancouver / Okanagan </a:t>
            </a:r>
            <a:endParaRPr lang="en-US" sz="2400" dirty="0" smtClean="0"/>
          </a:p>
        </p:txBody>
      </p:sp>
      <p:sp>
        <p:nvSpPr>
          <p:cNvPr id="55298" name="Rectangle 4"/>
          <p:cNvSpPr>
            <a:spLocks noGrp="1" noChangeArrowheads="1"/>
          </p:cNvSpPr>
          <p:nvPr>
            <p:ph sz="quarter" idx="1"/>
          </p:nvPr>
        </p:nvSpPr>
        <p:spPr>
          <a:xfrm>
            <a:off x="304800" y="1524000"/>
            <a:ext cx="8613648" cy="4949952"/>
          </a:xfrm>
        </p:spPr>
        <p:txBody>
          <a:bodyPr>
            <a:normAutofit fontScale="85000" lnSpcReduction="20000"/>
          </a:bodyPr>
          <a:lstStyle/>
          <a:p>
            <a:pPr algn="ctr" eaLnBrk="1" hangingPunct="1">
              <a:lnSpc>
                <a:spcPct val="80000"/>
              </a:lnSpc>
              <a:buFontTx/>
              <a:buNone/>
            </a:pPr>
            <a:endParaRPr lang="en-US" sz="2600" dirty="0" smtClean="0"/>
          </a:p>
          <a:p>
            <a:pPr algn="ctr" eaLnBrk="1" hangingPunct="1">
              <a:lnSpc>
                <a:spcPct val="80000"/>
              </a:lnSpc>
              <a:buFontTx/>
              <a:buNone/>
            </a:pPr>
            <a:r>
              <a:rPr lang="en-US" sz="2600" dirty="0" smtClean="0"/>
              <a:t>General Admission </a:t>
            </a:r>
          </a:p>
          <a:p>
            <a:pPr eaLnBrk="1" hangingPunct="1">
              <a:lnSpc>
                <a:spcPct val="120000"/>
              </a:lnSpc>
              <a:spcBef>
                <a:spcPts val="0"/>
              </a:spcBef>
              <a:buFontTx/>
              <a:buNone/>
            </a:pPr>
            <a:r>
              <a:rPr lang="en-US" sz="2800" b="1" dirty="0" smtClean="0">
                <a:cs typeface="Times New Roman" pitchFamily="18" charset="0"/>
              </a:rPr>
              <a:t>Grade 11 Course Requirements:</a:t>
            </a:r>
          </a:p>
          <a:p>
            <a:pPr eaLnBrk="1" hangingPunct="1">
              <a:lnSpc>
                <a:spcPct val="120000"/>
              </a:lnSpc>
              <a:spcBef>
                <a:spcPts val="0"/>
              </a:spcBef>
            </a:pPr>
            <a:r>
              <a:rPr lang="en-US" sz="2800" dirty="0" smtClean="0">
                <a:cs typeface="Times New Roman" pitchFamily="18" charset="0"/>
              </a:rPr>
              <a:t>English 11, Social Studies 11, Pre-Calculus 11, a Language 11 </a:t>
            </a:r>
          </a:p>
          <a:p>
            <a:pPr lvl="1">
              <a:lnSpc>
                <a:spcPct val="120000"/>
              </a:lnSpc>
              <a:spcBef>
                <a:spcPts val="0"/>
              </a:spcBef>
              <a:buFont typeface="Wingdings" pitchFamily="2" charset="2"/>
              <a:buChar char="v"/>
            </a:pPr>
            <a:r>
              <a:rPr lang="en-US" sz="2800" dirty="0" smtClean="0">
                <a:cs typeface="Times New Roman" pitchFamily="18" charset="0"/>
              </a:rPr>
              <a:t>Beginner’s is not accepted, External Lang 11 is accepted</a:t>
            </a:r>
          </a:p>
          <a:p>
            <a:pPr lvl="1">
              <a:lnSpc>
                <a:spcPct val="120000"/>
              </a:lnSpc>
              <a:spcBef>
                <a:spcPts val="0"/>
              </a:spcBef>
              <a:buFont typeface="Wingdings" pitchFamily="2" charset="2"/>
              <a:buChar char="v"/>
            </a:pPr>
            <a:r>
              <a:rPr lang="en-US" sz="2800" dirty="0" smtClean="0">
                <a:cs typeface="Times New Roman" pitchFamily="18" charset="0"/>
              </a:rPr>
              <a:t>Language requirement not needed for UBC Okanagan</a:t>
            </a:r>
          </a:p>
          <a:p>
            <a:pPr eaLnBrk="1" hangingPunct="1">
              <a:lnSpc>
                <a:spcPct val="120000"/>
              </a:lnSpc>
              <a:spcBef>
                <a:spcPts val="0"/>
              </a:spcBef>
            </a:pPr>
            <a:r>
              <a:rPr lang="en-US" sz="2800" dirty="0" smtClean="0">
                <a:cs typeface="Times New Roman" pitchFamily="18" charset="0"/>
              </a:rPr>
              <a:t>an Academic Science 11 (Bi 11, </a:t>
            </a:r>
            <a:r>
              <a:rPr lang="en-US" sz="2800" dirty="0" err="1" smtClean="0">
                <a:cs typeface="Times New Roman" pitchFamily="18" charset="0"/>
              </a:rPr>
              <a:t>Ch</a:t>
            </a:r>
            <a:r>
              <a:rPr lang="en-US" sz="2800" dirty="0" smtClean="0">
                <a:cs typeface="Times New Roman" pitchFamily="18" charset="0"/>
              </a:rPr>
              <a:t> 11, E. </a:t>
            </a:r>
            <a:r>
              <a:rPr lang="en-US" sz="2800" dirty="0" err="1" smtClean="0">
                <a:cs typeface="Times New Roman" pitchFamily="18" charset="0"/>
              </a:rPr>
              <a:t>Sc</a:t>
            </a:r>
            <a:r>
              <a:rPr lang="en-US" sz="2800" dirty="0" smtClean="0">
                <a:cs typeface="Times New Roman" pitchFamily="18" charset="0"/>
              </a:rPr>
              <a:t> 11, </a:t>
            </a:r>
            <a:r>
              <a:rPr lang="en-US" sz="2800" dirty="0" err="1" smtClean="0">
                <a:cs typeface="Times New Roman" pitchFamily="18" charset="0"/>
              </a:rPr>
              <a:t>Ph</a:t>
            </a:r>
            <a:r>
              <a:rPr lang="en-US" sz="2800" dirty="0" smtClean="0">
                <a:cs typeface="Times New Roman" pitchFamily="18" charset="0"/>
              </a:rPr>
              <a:t> 11)</a:t>
            </a:r>
            <a:r>
              <a:rPr lang="en-US" sz="1800" dirty="0" smtClean="0"/>
              <a:t> </a:t>
            </a:r>
          </a:p>
          <a:p>
            <a:pPr eaLnBrk="1" hangingPunct="1">
              <a:lnSpc>
                <a:spcPct val="120000"/>
              </a:lnSpc>
              <a:spcBef>
                <a:spcPts val="0"/>
              </a:spcBef>
            </a:pPr>
            <a:endParaRPr lang="en-US" sz="1800" dirty="0" smtClean="0"/>
          </a:p>
          <a:p>
            <a:pPr eaLnBrk="1" hangingPunct="1">
              <a:lnSpc>
                <a:spcPct val="120000"/>
              </a:lnSpc>
              <a:spcBef>
                <a:spcPts val="0"/>
              </a:spcBef>
              <a:buFontTx/>
              <a:buNone/>
            </a:pPr>
            <a:r>
              <a:rPr lang="en-US" sz="2800" b="1" dirty="0" smtClean="0">
                <a:cs typeface="Times New Roman" pitchFamily="18" charset="0"/>
              </a:rPr>
              <a:t>Language Challenge Courses:</a:t>
            </a:r>
            <a:endParaRPr lang="en-US" sz="2800" i="1" dirty="0" smtClean="0">
              <a:cs typeface="Times New Roman" pitchFamily="18" charset="0"/>
            </a:endParaRPr>
          </a:p>
          <a:p>
            <a:pPr>
              <a:lnSpc>
                <a:spcPct val="120000"/>
              </a:lnSpc>
              <a:spcBef>
                <a:spcPts val="0"/>
              </a:spcBef>
            </a:pPr>
            <a:r>
              <a:rPr lang="en-US" sz="2800" dirty="0" smtClean="0">
                <a:cs typeface="Times New Roman" pitchFamily="18" charset="0"/>
              </a:rPr>
              <a:t>Not accepted for admission averages</a:t>
            </a:r>
          </a:p>
          <a:p>
            <a:pPr>
              <a:lnSpc>
                <a:spcPct val="120000"/>
              </a:lnSpc>
              <a:spcBef>
                <a:spcPts val="0"/>
              </a:spcBef>
            </a:pPr>
            <a:r>
              <a:rPr lang="en-US" sz="2800" dirty="0" smtClean="0">
                <a:cs typeface="Times New Roman" pitchFamily="18" charset="0"/>
              </a:rPr>
              <a:t>Can be used to satisfy general admission requirement such as a language 11 or language 12 requirement for the Faculty of Arts Degree program</a:t>
            </a:r>
          </a:p>
          <a:p>
            <a:pPr eaLnBrk="1" hangingPunct="1">
              <a:lnSpc>
                <a:spcPct val="120000"/>
              </a:lnSpc>
              <a:spcBef>
                <a:spcPts val="0"/>
              </a:spcBef>
              <a:buFontTx/>
              <a:buNone/>
            </a:pPr>
            <a:r>
              <a:rPr lang="en-US" sz="1800" dirty="0" smtClean="0">
                <a:cs typeface="Times New Roman" pitchFamily="18" charset="0"/>
              </a:rPr>
              <a:t>	</a:t>
            </a:r>
            <a:endParaRPr lang="en-US" sz="1800" b="1" u="sng" dirty="0" smtClean="0"/>
          </a:p>
        </p:txBody>
      </p:sp>
    </p:spTree>
    <p:extLst>
      <p:ext uri="{BB962C8B-B14F-4D97-AF65-F5344CB8AC3E}">
        <p14:creationId xmlns:p14="http://schemas.microsoft.com/office/powerpoint/2010/main" val="22062639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pPr eaLnBrk="1" hangingPunct="1"/>
            <a:r>
              <a:rPr lang="en-US" sz="2400" dirty="0" smtClean="0"/>
              <a:t>Post Secondary Education: </a:t>
            </a:r>
            <a:r>
              <a:rPr lang="en-US" sz="2400" i="1" dirty="0" smtClean="0"/>
              <a:t>UBC Vancouver / Okanagan </a:t>
            </a:r>
            <a:endParaRPr lang="en-US" sz="2400" dirty="0" smtClean="0"/>
          </a:p>
        </p:txBody>
      </p:sp>
      <p:sp>
        <p:nvSpPr>
          <p:cNvPr id="3" name="Content Placeholder 2"/>
          <p:cNvSpPr>
            <a:spLocks noGrp="1"/>
          </p:cNvSpPr>
          <p:nvPr>
            <p:ph sz="quarter" idx="1"/>
          </p:nvPr>
        </p:nvSpPr>
        <p:spPr/>
        <p:txBody>
          <a:bodyPr>
            <a:normAutofit lnSpcReduction="10000"/>
          </a:bodyPr>
          <a:lstStyle/>
          <a:p>
            <a:pPr algn="ctr">
              <a:buNone/>
            </a:pPr>
            <a:r>
              <a:rPr lang="en-US" sz="2800" b="1" dirty="0"/>
              <a:t>Holistic Admissions:</a:t>
            </a:r>
          </a:p>
          <a:p>
            <a:pPr algn="ctr">
              <a:buNone/>
            </a:pPr>
            <a:r>
              <a:rPr lang="en-US" sz="2800" b="1" dirty="0"/>
              <a:t>Criteria for Competitive Assessmen</a:t>
            </a:r>
            <a:r>
              <a:rPr lang="en-US" sz="2800" dirty="0"/>
              <a:t>t</a:t>
            </a:r>
          </a:p>
          <a:p>
            <a:pPr>
              <a:buNone/>
            </a:pPr>
            <a:r>
              <a:rPr lang="en-US" sz="2400" b="1" dirty="0"/>
              <a:t>Secondary School Grades</a:t>
            </a:r>
          </a:p>
          <a:p>
            <a:pPr lvl="1"/>
            <a:r>
              <a:rPr lang="en-US" sz="2300" dirty="0"/>
              <a:t>Combination of 11’s and 12’s</a:t>
            </a:r>
          </a:p>
          <a:p>
            <a:pPr lvl="1"/>
            <a:r>
              <a:rPr lang="en-US" sz="2300" dirty="0"/>
              <a:t>UBC Faculty admission average</a:t>
            </a:r>
          </a:p>
          <a:p>
            <a:pPr lvl="1"/>
            <a:r>
              <a:rPr lang="en-US" sz="2300" dirty="0"/>
              <a:t>Course-specific minima (TBD by Faculty)</a:t>
            </a:r>
          </a:p>
          <a:p>
            <a:pPr>
              <a:buNone/>
            </a:pPr>
            <a:endParaRPr lang="en-US" sz="2400" b="1" dirty="0"/>
          </a:p>
          <a:p>
            <a:pPr>
              <a:buNone/>
            </a:pPr>
            <a:r>
              <a:rPr lang="en-US" sz="2400" b="1" dirty="0"/>
              <a:t>Personal profile</a:t>
            </a:r>
          </a:p>
          <a:p>
            <a:pPr lvl="1"/>
            <a:r>
              <a:rPr lang="en-US" sz="2400" dirty="0"/>
              <a:t>4-7 short essay questions</a:t>
            </a:r>
          </a:p>
          <a:p>
            <a:pPr lvl="1"/>
            <a:endParaRPr lang="en-US" sz="2400" dirty="0"/>
          </a:p>
          <a:p>
            <a:pPr>
              <a:buNone/>
            </a:pPr>
            <a:r>
              <a:rPr lang="en-US" sz="2400" b="1" dirty="0"/>
              <a:t>Supplemental info as required for specific faculties</a:t>
            </a:r>
          </a:p>
          <a:p>
            <a:endParaRPr lang="en-US" dirty="0"/>
          </a:p>
        </p:txBody>
      </p:sp>
    </p:spTree>
    <p:extLst>
      <p:ext uri="{BB962C8B-B14F-4D97-AF65-F5344CB8AC3E}">
        <p14:creationId xmlns:p14="http://schemas.microsoft.com/office/powerpoint/2010/main" val="12667018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COURSES</a:t>
            </a:r>
            <a:endParaRPr lang="en-US" dirty="0"/>
          </a:p>
        </p:txBody>
      </p:sp>
      <p:sp>
        <p:nvSpPr>
          <p:cNvPr id="3" name="Content Placeholder 2"/>
          <p:cNvSpPr>
            <a:spLocks noGrp="1"/>
          </p:cNvSpPr>
          <p:nvPr>
            <p:ph sz="quarter" idx="1"/>
          </p:nvPr>
        </p:nvSpPr>
        <p:spPr/>
        <p:txBody>
          <a:bodyPr/>
          <a:lstStyle/>
          <a:p>
            <a:r>
              <a:rPr lang="en-US" dirty="0" smtClean="0"/>
              <a:t>If you are enrolled in an online course that would be considered an approved course or required course for University Entrance to be calculated in your entrance average, be aware of the following deadlines:</a:t>
            </a:r>
          </a:p>
          <a:p>
            <a:endParaRPr lang="en-US" dirty="0" smtClean="0"/>
          </a:p>
          <a:p>
            <a:pPr lvl="1"/>
            <a:r>
              <a:rPr lang="en-US" dirty="0" smtClean="0"/>
              <a:t>UBC- must complete the course by February 1</a:t>
            </a:r>
            <a:r>
              <a:rPr lang="en-US" baseline="30000" dirty="0" smtClean="0"/>
              <a:t>st</a:t>
            </a:r>
            <a:r>
              <a:rPr lang="en-US" dirty="0" smtClean="0"/>
              <a:t>, 2017</a:t>
            </a:r>
          </a:p>
          <a:p>
            <a:pPr lvl="1"/>
            <a:r>
              <a:rPr lang="en-US" dirty="0" smtClean="0"/>
              <a:t>SFU- must complete the course by April 30</a:t>
            </a:r>
            <a:r>
              <a:rPr lang="en-US" baseline="30000" dirty="0" smtClean="0"/>
              <a:t>th</a:t>
            </a:r>
            <a:r>
              <a:rPr lang="en-US" dirty="0" smtClean="0"/>
              <a:t>, 2017</a:t>
            </a:r>
            <a:endParaRPr lang="en-US" dirty="0"/>
          </a:p>
        </p:txBody>
      </p:sp>
    </p:spTree>
    <p:extLst>
      <p:ext uri="{BB962C8B-B14F-4D97-AF65-F5344CB8AC3E}">
        <p14:creationId xmlns:p14="http://schemas.microsoft.com/office/powerpoint/2010/main" val="35817434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p:txBody>
          <a:bodyPr>
            <a:normAutofit fontScale="90000"/>
          </a:bodyPr>
          <a:lstStyle/>
          <a:p>
            <a:pPr eaLnBrk="1" hangingPunct="1"/>
            <a:r>
              <a:rPr lang="en-US" dirty="0" smtClean="0"/>
              <a:t>Post Secondary Education: </a:t>
            </a:r>
            <a:r>
              <a:rPr lang="en-US" i="1" dirty="0" smtClean="0"/>
              <a:t>University of Victoria</a:t>
            </a:r>
            <a:endParaRPr lang="en-US" dirty="0" smtClean="0"/>
          </a:p>
        </p:txBody>
      </p:sp>
      <p:sp>
        <p:nvSpPr>
          <p:cNvPr id="57346" name="Rectangle 3"/>
          <p:cNvSpPr>
            <a:spLocks noGrp="1" noChangeArrowheads="1"/>
          </p:cNvSpPr>
          <p:nvPr>
            <p:ph sz="quarter" idx="1"/>
          </p:nvPr>
        </p:nvSpPr>
        <p:spPr>
          <a:xfrm>
            <a:off x="263524" y="1598613"/>
            <a:ext cx="8651875" cy="4954587"/>
          </a:xfrm>
          <a:ln>
            <a:solidFill>
              <a:schemeClr val="accent1"/>
            </a:solidFill>
          </a:ln>
        </p:spPr>
        <p:txBody>
          <a:bodyPr>
            <a:noAutofit/>
          </a:bodyPr>
          <a:lstStyle/>
          <a:p>
            <a:pPr algn="ctr" eaLnBrk="1" hangingPunct="1">
              <a:lnSpc>
                <a:spcPct val="80000"/>
              </a:lnSpc>
              <a:spcBef>
                <a:spcPct val="50000"/>
              </a:spcBef>
              <a:buClr>
                <a:schemeClr val="bg1"/>
              </a:buClr>
              <a:buFontTx/>
              <a:buNone/>
            </a:pPr>
            <a:endParaRPr lang="en-US" sz="2000" b="1" dirty="0" smtClean="0"/>
          </a:p>
          <a:p>
            <a:pPr algn="ctr" eaLnBrk="1" hangingPunct="1">
              <a:lnSpc>
                <a:spcPct val="80000"/>
              </a:lnSpc>
              <a:spcBef>
                <a:spcPct val="50000"/>
              </a:spcBef>
              <a:buClr>
                <a:schemeClr val="bg1"/>
              </a:buClr>
              <a:buFontTx/>
              <a:buNone/>
            </a:pPr>
            <a:r>
              <a:rPr lang="en-US" sz="2000" b="1" dirty="0" smtClean="0"/>
              <a:t>General Admission Requirements</a:t>
            </a:r>
          </a:p>
          <a:p>
            <a:pPr>
              <a:spcBef>
                <a:spcPct val="50000"/>
              </a:spcBef>
              <a:buClr>
                <a:schemeClr val="bg1"/>
              </a:buClr>
              <a:buNone/>
            </a:pPr>
            <a:r>
              <a:rPr lang="en-US" sz="2000" b="1" dirty="0" smtClean="0"/>
              <a:t>Admission Averages are based on </a:t>
            </a:r>
          </a:p>
          <a:p>
            <a:pPr lvl="1">
              <a:spcBef>
                <a:spcPct val="50000"/>
              </a:spcBef>
              <a:buClr>
                <a:schemeClr val="bg1"/>
              </a:buClr>
              <a:buNone/>
            </a:pPr>
            <a:r>
              <a:rPr lang="en-US" sz="2000" dirty="0" smtClean="0"/>
              <a:t>English 12 and three additional approved academic grade 12 courses</a:t>
            </a:r>
          </a:p>
          <a:p>
            <a:pPr>
              <a:spcBef>
                <a:spcPct val="50000"/>
              </a:spcBef>
              <a:buClr>
                <a:schemeClr val="bg1"/>
              </a:buClr>
              <a:buNone/>
            </a:pPr>
            <a:r>
              <a:rPr lang="en-US" sz="2000" b="1" dirty="0" smtClean="0"/>
              <a:t>Grade 11 requirements</a:t>
            </a:r>
          </a:p>
          <a:p>
            <a:pPr lvl="1">
              <a:spcBef>
                <a:spcPct val="50000"/>
              </a:spcBef>
              <a:buClr>
                <a:schemeClr val="tx1"/>
              </a:buClr>
              <a:buFont typeface="Wingdings" pitchFamily="2" charset="2"/>
              <a:buChar char="v"/>
            </a:pPr>
            <a:r>
              <a:rPr lang="en-US" sz="1800" dirty="0" smtClean="0"/>
              <a:t>English 11, Social Studies 11, Pre-calculus 11 or Foundations of Math 11 (depending on the faculty), an Academic Science 11 (Bi 11, Ch 11, E. Sc 11, Ph 11), </a:t>
            </a:r>
          </a:p>
          <a:p>
            <a:pPr lvl="1">
              <a:spcBef>
                <a:spcPct val="50000"/>
              </a:spcBef>
              <a:buClr>
                <a:schemeClr val="tx1"/>
              </a:buClr>
              <a:buFont typeface="Wingdings" pitchFamily="2" charset="2"/>
              <a:buChar char="v"/>
            </a:pPr>
            <a:r>
              <a:rPr lang="en-US" sz="1800" dirty="0" smtClean="0"/>
              <a:t>No second language needed</a:t>
            </a:r>
          </a:p>
          <a:p>
            <a:pPr marL="274320" lvl="1" indent="0">
              <a:spcBef>
                <a:spcPct val="50000"/>
              </a:spcBef>
              <a:buClr>
                <a:schemeClr val="tx1"/>
              </a:buClr>
              <a:buNone/>
            </a:pPr>
            <a:r>
              <a:rPr lang="en-US" sz="1800" dirty="0"/>
              <a:t> </a:t>
            </a:r>
            <a:r>
              <a:rPr lang="en-US" sz="1800" dirty="0" smtClean="0"/>
              <a:t>Check the website for approved grade 12 courses for each faculty</a:t>
            </a:r>
          </a:p>
          <a:p>
            <a:pPr marL="274320" lvl="1" indent="0">
              <a:spcBef>
                <a:spcPct val="50000"/>
              </a:spcBef>
              <a:buClr>
                <a:schemeClr val="tx1"/>
              </a:buClr>
              <a:buNone/>
            </a:pPr>
            <a:r>
              <a:rPr lang="en-US" sz="1800" dirty="0">
                <a:hlinkClick r:id="rId2"/>
              </a:rPr>
              <a:t>http://</a:t>
            </a:r>
            <a:r>
              <a:rPr lang="en-US" sz="1800" dirty="0" smtClean="0">
                <a:hlinkClick r:id="rId2"/>
              </a:rPr>
              <a:t>registrar.uvic.ca/undergrad/admissions/requirements/bc.html</a:t>
            </a:r>
            <a:r>
              <a:rPr lang="en-US" sz="1800" dirty="0" smtClean="0"/>
              <a:t> </a:t>
            </a:r>
          </a:p>
          <a:p>
            <a:pPr lvl="1">
              <a:spcBef>
                <a:spcPct val="50000"/>
              </a:spcBef>
              <a:buClr>
                <a:schemeClr val="tx1"/>
              </a:buClr>
              <a:buFont typeface="Wingdings" pitchFamily="2" charset="2"/>
              <a:buChar char="v"/>
            </a:pPr>
            <a:endParaRPr lang="en-US" sz="1800" dirty="0" smtClean="0"/>
          </a:p>
        </p:txBody>
      </p:sp>
    </p:spTree>
    <p:extLst>
      <p:ext uri="{BB962C8B-B14F-4D97-AF65-F5344CB8AC3E}">
        <p14:creationId xmlns:p14="http://schemas.microsoft.com/office/powerpoint/2010/main" val="7931125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dirty="0" smtClean="0"/>
              <a:t>Post Secondary Education: University of Toronto</a:t>
            </a:r>
            <a:endParaRPr lang="en-US" dirty="0"/>
          </a:p>
        </p:txBody>
      </p:sp>
      <p:sp>
        <p:nvSpPr>
          <p:cNvPr id="3" name="Content Placeholder 2"/>
          <p:cNvSpPr>
            <a:spLocks noGrp="1"/>
          </p:cNvSpPr>
          <p:nvPr>
            <p:ph sz="quarter" idx="1"/>
          </p:nvPr>
        </p:nvSpPr>
        <p:spPr/>
        <p:txBody>
          <a:bodyPr>
            <a:normAutofit lnSpcReduction="10000"/>
          </a:bodyPr>
          <a:lstStyle/>
          <a:p>
            <a:pPr>
              <a:buNone/>
            </a:pPr>
            <a:r>
              <a:rPr lang="en-US" dirty="0" smtClean="0"/>
              <a:t>Basic Admission Requirements</a:t>
            </a:r>
          </a:p>
          <a:p>
            <a:pPr>
              <a:buNone/>
            </a:pPr>
            <a:endParaRPr lang="en-US" dirty="0" smtClean="0"/>
          </a:p>
          <a:p>
            <a:r>
              <a:rPr lang="en-US" sz="2400" dirty="0" smtClean="0"/>
              <a:t>English 12 plus 4 academic courses </a:t>
            </a:r>
          </a:p>
          <a:p>
            <a:r>
              <a:rPr lang="en-US" sz="2400" dirty="0" smtClean="0"/>
              <a:t>Average will be calculated on English 12 plus these 4 subjects except for Engineering (5 required courses including English)</a:t>
            </a:r>
          </a:p>
          <a:p>
            <a:r>
              <a:rPr lang="en-US" sz="2400" dirty="0" smtClean="0"/>
              <a:t>Note: Language Challenge Course Marks are not acceptable </a:t>
            </a:r>
          </a:p>
          <a:p>
            <a:r>
              <a:rPr lang="en-US" sz="2400" dirty="0" smtClean="0"/>
              <a:t>Note: for online courses 50% of the course must be done to be considered for admission (U of T will accept a mid-term mark)</a:t>
            </a:r>
          </a:p>
          <a:p>
            <a:r>
              <a:rPr lang="en-US" sz="2400" dirty="0" smtClean="0"/>
              <a:t>Business, Engineering and Architecture require supplemental info</a:t>
            </a:r>
            <a:endParaRPr lang="en-US" sz="2400" dirty="0"/>
          </a:p>
        </p:txBody>
      </p:sp>
    </p:spTree>
    <p:extLst>
      <p:ext uri="{BB962C8B-B14F-4D97-AF65-F5344CB8AC3E}">
        <p14:creationId xmlns:p14="http://schemas.microsoft.com/office/powerpoint/2010/main" val="26540480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dirty="0" smtClean="0"/>
              <a:t>Post Secondary Education: University of Toronto</a:t>
            </a:r>
            <a:endParaRPr lang="en-US" dirty="0"/>
          </a:p>
        </p:txBody>
      </p:sp>
      <p:sp>
        <p:nvSpPr>
          <p:cNvPr id="3" name="Content Placeholder 2"/>
          <p:cNvSpPr>
            <a:spLocks noGrp="1"/>
          </p:cNvSpPr>
          <p:nvPr>
            <p:ph sz="quarter" idx="1"/>
          </p:nvPr>
        </p:nvSpPr>
        <p:spPr/>
        <p:txBody>
          <a:bodyPr>
            <a:normAutofit fontScale="92500" lnSpcReduction="10000"/>
          </a:bodyPr>
          <a:lstStyle/>
          <a:p>
            <a:pPr>
              <a:buNone/>
            </a:pPr>
            <a:r>
              <a:rPr lang="en-US" b="1" u="sng" dirty="0" smtClean="0"/>
              <a:t>University of Toronto’s Policy on Repeated Courses:</a:t>
            </a:r>
          </a:p>
          <a:p>
            <a:pPr>
              <a:buNone/>
            </a:pPr>
            <a:endParaRPr lang="en-US" dirty="0" smtClean="0"/>
          </a:p>
          <a:p>
            <a:r>
              <a:rPr lang="en-US" dirty="0" smtClean="0"/>
              <a:t>Individual programs at U of T reserve the right to give preference to students whose marks are the result of a first attempt at each course, particularly in prerequisite subjects</a:t>
            </a:r>
          </a:p>
          <a:p>
            <a:r>
              <a:rPr lang="en-US" dirty="0" smtClean="0"/>
              <a:t>Faculty of Applied Science and Engineering generally consider first attempts ONLY.</a:t>
            </a:r>
          </a:p>
          <a:p>
            <a:r>
              <a:rPr lang="en-US" dirty="0" smtClean="0"/>
              <a:t>Rotman Commerce Program will ONLY consider the first attempt in all courses.</a:t>
            </a:r>
          </a:p>
          <a:p>
            <a:pPr>
              <a:buNone/>
            </a:pPr>
            <a:endParaRPr lang="en-US" dirty="0"/>
          </a:p>
        </p:txBody>
      </p:sp>
    </p:spTree>
    <p:extLst>
      <p:ext uri="{BB962C8B-B14F-4D97-AF65-F5344CB8AC3E}">
        <p14:creationId xmlns:p14="http://schemas.microsoft.com/office/powerpoint/2010/main" val="39311825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McGill University</a:t>
            </a:r>
            <a:endParaRPr lang="en-US" dirty="0"/>
          </a:p>
        </p:txBody>
      </p:sp>
      <p:sp>
        <p:nvSpPr>
          <p:cNvPr id="3" name="Content Placeholder 2"/>
          <p:cNvSpPr>
            <a:spLocks noGrp="1"/>
          </p:cNvSpPr>
          <p:nvPr>
            <p:ph sz="quarter" idx="1"/>
          </p:nvPr>
        </p:nvSpPr>
        <p:spPr/>
        <p:txBody>
          <a:bodyPr>
            <a:normAutofit lnSpcReduction="10000"/>
          </a:bodyPr>
          <a:lstStyle/>
          <a:p>
            <a:pPr>
              <a:buNone/>
            </a:pPr>
            <a:r>
              <a:rPr lang="en-US" dirty="0" smtClean="0"/>
              <a:t>Entrance Requirements</a:t>
            </a:r>
          </a:p>
          <a:p>
            <a:r>
              <a:rPr lang="en-US" sz="1600" dirty="0" smtClean="0"/>
              <a:t>Based on the average of their top five grade 12 academic courses</a:t>
            </a:r>
          </a:p>
          <a:p>
            <a:pPr>
              <a:buNone/>
            </a:pPr>
            <a:r>
              <a:rPr lang="en-US" sz="1600" dirty="0" smtClean="0">
                <a:hlinkClick r:id="rId2"/>
              </a:rPr>
              <a:t>http://www.mcgill.ca</a:t>
            </a:r>
            <a:r>
              <a:rPr lang="en-US" sz="1600" dirty="0" smtClean="0"/>
              <a:t> and go to the site below to see the list of approved BC courses:</a:t>
            </a:r>
          </a:p>
          <a:p>
            <a:pPr>
              <a:buNone/>
            </a:pPr>
            <a:r>
              <a:rPr lang="en-US" sz="1600" dirty="0">
                <a:hlinkClick r:id="rId3"/>
              </a:rPr>
              <a:t>http://</a:t>
            </a:r>
            <a:r>
              <a:rPr lang="en-US" sz="1600" dirty="0" smtClean="0">
                <a:hlinkClick r:id="rId3"/>
              </a:rPr>
              <a:t>www.mcgill.ca/undergraduate-admissions/sites/mcgill.ca.undergraduate-admissions/files/bc_and_yt_academic_courses.pdf</a:t>
            </a:r>
            <a:r>
              <a:rPr lang="en-US" sz="1600" dirty="0" smtClean="0"/>
              <a:t> </a:t>
            </a:r>
          </a:p>
          <a:p>
            <a:pPr marL="0" indent="0">
              <a:buNone/>
            </a:pPr>
            <a:endParaRPr lang="en-US" sz="1600" dirty="0" smtClean="0"/>
          </a:p>
          <a:p>
            <a:r>
              <a:rPr lang="en-US" sz="1600" dirty="0" smtClean="0"/>
              <a:t>Of the five courses used for admission at least 4 must be from their approved academic course list. </a:t>
            </a:r>
          </a:p>
          <a:p>
            <a:r>
              <a:rPr lang="en-US" sz="1600" dirty="0" smtClean="0"/>
              <a:t>Please note the following policy McGill uses in calculating the admission average:</a:t>
            </a:r>
          </a:p>
          <a:p>
            <a:pPr lvl="1"/>
            <a:r>
              <a:rPr lang="en-US" sz="1600" dirty="0"/>
              <a:t>Admission to McGill University is based on an average of the results of five academic Grade 12 level courses (regardless of the calendar year in which they were taken), including all the required prerequisites. Generally speaking, all marks are taken into consideration in determining admission, including those of failed or repeated courses. </a:t>
            </a:r>
            <a:endParaRPr lang="en-US" sz="1600" dirty="0" smtClean="0"/>
          </a:p>
          <a:p>
            <a:pPr>
              <a:buNone/>
            </a:pPr>
            <a:endParaRPr lang="en-US" sz="1600" dirty="0" smtClean="0"/>
          </a:p>
          <a:p>
            <a:pPr>
              <a:buNone/>
            </a:pPr>
            <a:r>
              <a:rPr lang="en-US" sz="2800" dirty="0" smtClean="0"/>
              <a:t>Deadline to Apply: February 1, 2017</a:t>
            </a:r>
          </a:p>
          <a:p>
            <a:pPr>
              <a:buNone/>
            </a:pPr>
            <a:endParaRPr lang="en-US" sz="1600" dirty="0"/>
          </a:p>
        </p:txBody>
      </p:sp>
    </p:spTree>
    <p:extLst>
      <p:ext uri="{BB962C8B-B14F-4D97-AF65-F5344CB8AC3E}">
        <p14:creationId xmlns:p14="http://schemas.microsoft.com/office/powerpoint/2010/main" val="26053759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Douglas College</a:t>
            </a:r>
            <a:endParaRPr lang="en-US" dirty="0"/>
          </a:p>
        </p:txBody>
      </p:sp>
      <p:sp>
        <p:nvSpPr>
          <p:cNvPr id="3" name="Content Placeholder 2"/>
          <p:cNvSpPr>
            <a:spLocks noGrp="1"/>
          </p:cNvSpPr>
          <p:nvPr>
            <p:ph sz="quarter" idx="1"/>
          </p:nvPr>
        </p:nvSpPr>
        <p:spPr/>
        <p:txBody>
          <a:bodyPr>
            <a:normAutofit fontScale="92500" lnSpcReduction="10000"/>
          </a:bodyPr>
          <a:lstStyle/>
          <a:p>
            <a:pPr marL="0" indent="0" algn="ctr">
              <a:spcBef>
                <a:spcPts val="600"/>
              </a:spcBef>
              <a:buNone/>
            </a:pPr>
            <a:r>
              <a:rPr lang="en-US" sz="2400" b="1" dirty="0">
                <a:solidFill>
                  <a:srgbClr val="FFFF00"/>
                </a:solidFill>
                <a:latin typeface="Arial" charset="0"/>
                <a:hlinkClick r:id="rId3"/>
              </a:rPr>
              <a:t>www.douglas.bc.ca</a:t>
            </a:r>
            <a:endParaRPr lang="en-US" sz="2400" b="1" dirty="0">
              <a:solidFill>
                <a:srgbClr val="FFFF00"/>
              </a:solidFill>
              <a:latin typeface="Arial" charset="0"/>
            </a:endParaRPr>
          </a:p>
          <a:p>
            <a:pPr>
              <a:spcBef>
                <a:spcPts val="600"/>
              </a:spcBef>
              <a:buFont typeface="Wingdings" panose="05000000000000000000" pitchFamily="2" charset="2"/>
              <a:buChar char="v"/>
            </a:pPr>
            <a:r>
              <a:rPr lang="en-US" sz="2600" u="sng" dirty="0" smtClean="0">
                <a:latin typeface="+mj-lt"/>
              </a:rPr>
              <a:t>Different </a:t>
            </a:r>
            <a:r>
              <a:rPr lang="en-US" sz="2600" u="sng" dirty="0">
                <a:latin typeface="+mj-lt"/>
              </a:rPr>
              <a:t>deadlines</a:t>
            </a:r>
            <a:r>
              <a:rPr lang="en-US" sz="2600" dirty="0">
                <a:latin typeface="+mj-lt"/>
              </a:rPr>
              <a:t> and </a:t>
            </a:r>
            <a:r>
              <a:rPr lang="en-US" sz="2600" u="sng" dirty="0">
                <a:latin typeface="+mj-lt"/>
              </a:rPr>
              <a:t>entrance requirements</a:t>
            </a:r>
          </a:p>
          <a:p>
            <a:pPr>
              <a:spcBef>
                <a:spcPts val="600"/>
              </a:spcBef>
              <a:buFont typeface="Wingdings" panose="05000000000000000000" pitchFamily="2" charset="2"/>
              <a:buChar char="v"/>
            </a:pPr>
            <a:r>
              <a:rPr lang="en-US" sz="2600" dirty="0">
                <a:latin typeface="+mj-lt"/>
              </a:rPr>
              <a:t>for </a:t>
            </a:r>
            <a:r>
              <a:rPr lang="en-US" sz="2600" i="1" dirty="0">
                <a:latin typeface="+mj-lt"/>
              </a:rPr>
              <a:t>each</a:t>
            </a:r>
            <a:r>
              <a:rPr lang="en-US" sz="2600" dirty="0">
                <a:latin typeface="+mj-lt"/>
              </a:rPr>
              <a:t> program.  Check carefully</a:t>
            </a:r>
            <a:r>
              <a:rPr lang="en-US" sz="2600" dirty="0" smtClean="0">
                <a:latin typeface="+mj-lt"/>
              </a:rPr>
              <a:t>!</a:t>
            </a:r>
          </a:p>
          <a:p>
            <a:pPr>
              <a:spcBef>
                <a:spcPts val="600"/>
              </a:spcBef>
              <a:buFont typeface="Wingdings" panose="05000000000000000000" pitchFamily="2" charset="2"/>
              <a:buChar char="v"/>
            </a:pPr>
            <a:endParaRPr lang="en-US" sz="2600" dirty="0" smtClean="0"/>
          </a:p>
          <a:p>
            <a:pPr>
              <a:spcBef>
                <a:spcPts val="600"/>
              </a:spcBef>
              <a:buFont typeface="Wingdings" panose="05000000000000000000" pitchFamily="2" charset="2"/>
              <a:buChar char="v"/>
            </a:pPr>
            <a:r>
              <a:rPr lang="en-US" sz="2600" dirty="0" smtClean="0"/>
              <a:t>Required </a:t>
            </a:r>
            <a:r>
              <a:rPr lang="en-US" sz="2600" dirty="0"/>
              <a:t>final blended English 12 C or </a:t>
            </a:r>
            <a:r>
              <a:rPr lang="en-US" sz="2600" dirty="0" err="1" smtClean="0"/>
              <a:t>Comm</a:t>
            </a:r>
            <a:r>
              <a:rPr lang="en-US" sz="2600" dirty="0" smtClean="0"/>
              <a:t> </a:t>
            </a:r>
            <a:r>
              <a:rPr lang="en-US" sz="2600" dirty="0"/>
              <a:t>12 B</a:t>
            </a:r>
          </a:p>
          <a:p>
            <a:pPr marL="0" indent="0">
              <a:spcBef>
                <a:spcPts val="600"/>
              </a:spcBef>
              <a:buNone/>
            </a:pPr>
            <a:endParaRPr lang="en-US" sz="2600" dirty="0">
              <a:latin typeface="+mj-lt"/>
            </a:endParaRPr>
          </a:p>
          <a:p>
            <a:pPr>
              <a:spcBef>
                <a:spcPts val="600"/>
              </a:spcBef>
              <a:buFont typeface="Wingdings" panose="05000000000000000000" pitchFamily="2" charset="2"/>
              <a:buChar char="v"/>
            </a:pPr>
            <a:r>
              <a:rPr lang="en-US" sz="2600" dirty="0" smtClean="0">
                <a:latin typeface="+mj-lt"/>
              </a:rPr>
              <a:t>If </a:t>
            </a:r>
            <a:r>
              <a:rPr lang="en-US" sz="2600" dirty="0">
                <a:latin typeface="+mj-lt"/>
              </a:rPr>
              <a:t>you are applying to a </a:t>
            </a:r>
            <a:r>
              <a:rPr lang="en-US" sz="2600" i="1" dirty="0">
                <a:solidFill>
                  <a:srgbClr val="FF0000"/>
                </a:solidFill>
                <a:latin typeface="+mj-lt"/>
              </a:rPr>
              <a:t>university transfer program </a:t>
            </a:r>
            <a:r>
              <a:rPr lang="en-US" sz="2600" dirty="0">
                <a:latin typeface="+mj-lt"/>
              </a:rPr>
              <a:t>your registration date for courses depends on your GPA!  The higher it is, the earlier your registration date! </a:t>
            </a:r>
            <a:endParaRPr lang="en-US" sz="2600" dirty="0" smtClean="0">
              <a:latin typeface="+mj-lt"/>
            </a:endParaRPr>
          </a:p>
          <a:p>
            <a:pPr>
              <a:spcBef>
                <a:spcPts val="600"/>
              </a:spcBef>
              <a:buFont typeface="Wingdings" panose="05000000000000000000" pitchFamily="2" charset="2"/>
              <a:buChar char="v"/>
            </a:pPr>
            <a:endParaRPr lang="en-US" sz="2600" dirty="0" smtClean="0">
              <a:latin typeface="+mj-lt"/>
            </a:endParaRPr>
          </a:p>
          <a:p>
            <a:pPr>
              <a:spcBef>
                <a:spcPts val="600"/>
              </a:spcBef>
              <a:buFont typeface="Wingdings" panose="05000000000000000000" pitchFamily="2" charset="2"/>
              <a:buChar char="v"/>
            </a:pPr>
            <a:r>
              <a:rPr lang="en-US" sz="2600" dirty="0" smtClean="0">
                <a:latin typeface="+mj-lt"/>
              </a:rPr>
              <a:t>Applications </a:t>
            </a:r>
            <a:r>
              <a:rPr lang="en-US" sz="2600" dirty="0">
                <a:latin typeface="+mj-lt"/>
              </a:rPr>
              <a:t>are now being accepted!</a:t>
            </a:r>
          </a:p>
          <a:p>
            <a:endParaRPr lang="en-US" dirty="0"/>
          </a:p>
        </p:txBody>
      </p:sp>
    </p:spTree>
    <p:extLst>
      <p:ext uri="{BB962C8B-B14F-4D97-AF65-F5344CB8AC3E}">
        <p14:creationId xmlns:p14="http://schemas.microsoft.com/office/powerpoint/2010/main" val="9188693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University Options in BC</a:t>
            </a:r>
            <a:endParaRPr lang="en-US" dirty="0"/>
          </a:p>
        </p:txBody>
      </p:sp>
      <p:sp>
        <p:nvSpPr>
          <p:cNvPr id="3" name="Content Placeholder 2"/>
          <p:cNvSpPr>
            <a:spLocks noGrp="1"/>
          </p:cNvSpPr>
          <p:nvPr>
            <p:ph sz="quarter" idx="1"/>
          </p:nvPr>
        </p:nvSpPr>
        <p:spPr/>
        <p:txBody>
          <a:bodyPr>
            <a:normAutofit/>
          </a:bodyPr>
          <a:lstStyle/>
          <a:p>
            <a:r>
              <a:rPr lang="en-US" sz="2000" dirty="0" smtClean="0"/>
              <a:t>UBC, SFU, UVIC, UNBC</a:t>
            </a:r>
          </a:p>
          <a:p>
            <a:r>
              <a:rPr lang="en-US" sz="2000" dirty="0" smtClean="0"/>
              <a:t>Capilano University</a:t>
            </a:r>
          </a:p>
          <a:p>
            <a:r>
              <a:rPr lang="en-US" sz="2000" dirty="0" err="1" smtClean="0"/>
              <a:t>Kwantlen</a:t>
            </a:r>
            <a:r>
              <a:rPr lang="en-US" sz="2000" dirty="0" smtClean="0"/>
              <a:t> Polytechnic University</a:t>
            </a:r>
          </a:p>
          <a:p>
            <a:r>
              <a:rPr lang="en-US" sz="2000" dirty="0" smtClean="0"/>
              <a:t>Trinity Western University</a:t>
            </a:r>
          </a:p>
          <a:p>
            <a:r>
              <a:rPr lang="en-US" sz="2000" dirty="0" smtClean="0"/>
              <a:t>Emily Carr University of Art and Design</a:t>
            </a:r>
          </a:p>
          <a:p>
            <a:r>
              <a:rPr lang="en-US" sz="2000" dirty="0" smtClean="0"/>
              <a:t>BCIT</a:t>
            </a:r>
          </a:p>
          <a:p>
            <a:r>
              <a:rPr lang="en-US" sz="2000" dirty="0" smtClean="0"/>
              <a:t>Thomson Rivers University</a:t>
            </a:r>
          </a:p>
          <a:p>
            <a:r>
              <a:rPr lang="en-US" sz="2000" dirty="0" smtClean="0"/>
              <a:t>University of the Fraser Valley</a:t>
            </a:r>
          </a:p>
          <a:p>
            <a:r>
              <a:rPr lang="en-US" sz="2000" dirty="0" smtClean="0"/>
              <a:t>Vancouver Island University</a:t>
            </a:r>
          </a:p>
        </p:txBody>
      </p:sp>
    </p:spTree>
    <p:extLst>
      <p:ext uri="{BB962C8B-B14F-4D97-AF65-F5344CB8AC3E}">
        <p14:creationId xmlns:p14="http://schemas.microsoft.com/office/powerpoint/2010/main" val="6114662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381000" y="304800"/>
            <a:ext cx="8610600" cy="7278916"/>
          </a:xfrm>
          <a:prstGeom prst="rect">
            <a:avLst/>
          </a:prstGeom>
          <a:noFill/>
          <a:ln w="9525">
            <a:noFill/>
            <a:miter lim="800000"/>
            <a:headEnd/>
            <a:tailEnd/>
          </a:ln>
        </p:spPr>
        <p:txBody>
          <a:bodyPr wrap="square">
            <a:spAutoFit/>
          </a:bodyPr>
          <a:lstStyle/>
          <a:p>
            <a:pPr algn="ctr">
              <a:spcBef>
                <a:spcPts val="600"/>
              </a:spcBef>
            </a:pPr>
            <a:r>
              <a:rPr lang="en-US" sz="3600" b="1" dirty="0" smtClean="0">
                <a:solidFill>
                  <a:srgbClr val="2F1311"/>
                </a:solidFill>
                <a:latin typeface="Arial" charset="0"/>
              </a:rPr>
              <a:t>BCIT</a:t>
            </a:r>
          </a:p>
          <a:p>
            <a:pPr algn="ctr">
              <a:spcBef>
                <a:spcPts val="600"/>
              </a:spcBef>
            </a:pPr>
            <a:r>
              <a:rPr lang="en-US" sz="2000" b="1" dirty="0" smtClean="0">
                <a:solidFill>
                  <a:srgbClr val="2F1311"/>
                </a:solidFill>
                <a:latin typeface="Arial" charset="0"/>
              </a:rPr>
              <a:t>Burnaby/Richmond/Marine/Downtown/Great Northern Way</a:t>
            </a:r>
          </a:p>
          <a:p>
            <a:pPr algn="ctr">
              <a:spcBef>
                <a:spcPts val="600"/>
              </a:spcBef>
            </a:pPr>
            <a:r>
              <a:rPr lang="en-US" sz="2000" b="1" dirty="0" smtClean="0">
                <a:solidFill>
                  <a:srgbClr val="2F1311"/>
                </a:solidFill>
                <a:latin typeface="Arial" charset="0"/>
                <a:hlinkClick r:id="rId2"/>
              </a:rPr>
              <a:t>www.bcit.ca</a:t>
            </a:r>
            <a:endParaRPr lang="en-US" sz="2000" b="1" dirty="0" smtClean="0">
              <a:solidFill>
                <a:srgbClr val="2F1311"/>
              </a:solidFill>
              <a:latin typeface="Arial" charset="0"/>
            </a:endParaRPr>
          </a:p>
          <a:p>
            <a:pPr algn="ctr">
              <a:spcBef>
                <a:spcPts val="600"/>
              </a:spcBef>
            </a:pPr>
            <a:r>
              <a:rPr lang="en-US" sz="2000" dirty="0" smtClean="0">
                <a:solidFill>
                  <a:srgbClr val="2F1311"/>
                </a:solidFill>
                <a:latin typeface="Arial" charset="0"/>
              </a:rPr>
              <a:t>Each program has its own specific admission requirements.</a:t>
            </a:r>
          </a:p>
          <a:p>
            <a:pPr>
              <a:spcBef>
                <a:spcPts val="600"/>
              </a:spcBef>
            </a:pPr>
            <a:endParaRPr lang="en-US" sz="2000" b="1" dirty="0" smtClean="0">
              <a:solidFill>
                <a:srgbClr val="2F1311"/>
              </a:solidFill>
              <a:latin typeface="Arial" charset="0"/>
            </a:endParaRPr>
          </a:p>
          <a:p>
            <a:pPr>
              <a:spcBef>
                <a:spcPts val="600"/>
              </a:spcBef>
            </a:pPr>
            <a:r>
              <a:rPr lang="en-US" sz="2000" b="1" dirty="0" smtClean="0">
                <a:solidFill>
                  <a:srgbClr val="2F1311"/>
                </a:solidFill>
                <a:latin typeface="Arial" charset="0"/>
              </a:rPr>
              <a:t>Specific Intake Program  (Technology):</a:t>
            </a:r>
          </a:p>
          <a:p>
            <a:pPr>
              <a:buFont typeface="Wingdings" pitchFamily="2" charset="2"/>
              <a:buChar char="ü"/>
            </a:pPr>
            <a:r>
              <a:rPr lang="en-US" sz="2000" dirty="0" smtClean="0">
                <a:solidFill>
                  <a:srgbClr val="2F1311"/>
                </a:solidFill>
                <a:latin typeface="Arial" charset="0"/>
              </a:rPr>
              <a:t>  Academic – different high school course requirements for each</a:t>
            </a:r>
          </a:p>
          <a:p>
            <a:r>
              <a:rPr lang="en-US" sz="2000" dirty="0">
                <a:solidFill>
                  <a:srgbClr val="2F1311"/>
                </a:solidFill>
                <a:latin typeface="Arial" charset="0"/>
              </a:rPr>
              <a:t> </a:t>
            </a:r>
            <a:r>
              <a:rPr lang="en-US" sz="2000" dirty="0" smtClean="0">
                <a:solidFill>
                  <a:srgbClr val="2F1311"/>
                </a:solidFill>
                <a:latin typeface="Arial" charset="0"/>
              </a:rPr>
              <a:t>    program (some programs require some post secondary)</a:t>
            </a:r>
          </a:p>
          <a:p>
            <a:pPr marL="342900" indent="-342900">
              <a:buFont typeface="Wingdings" panose="05000000000000000000" pitchFamily="2" charset="2"/>
              <a:buChar char="ü"/>
            </a:pPr>
            <a:r>
              <a:rPr lang="en-US" sz="2000" dirty="0" smtClean="0">
                <a:solidFill>
                  <a:srgbClr val="2F1311"/>
                </a:solidFill>
                <a:latin typeface="Arial" charset="0"/>
              </a:rPr>
              <a:t>Meeting minimum prerequisites does not guarantee you a seat in a</a:t>
            </a:r>
          </a:p>
          <a:p>
            <a:r>
              <a:rPr lang="en-US" sz="2000" dirty="0" smtClean="0">
                <a:solidFill>
                  <a:srgbClr val="2F1311"/>
                </a:solidFill>
                <a:latin typeface="Arial" charset="0"/>
              </a:rPr>
              <a:t>     competitive program</a:t>
            </a:r>
          </a:p>
          <a:p>
            <a:pPr>
              <a:buFont typeface="Wingdings" pitchFamily="2" charset="2"/>
              <a:buChar char="ü"/>
            </a:pPr>
            <a:r>
              <a:rPr lang="en-US" sz="2000" dirty="0" smtClean="0">
                <a:solidFill>
                  <a:srgbClr val="2F1311"/>
                </a:solidFill>
                <a:latin typeface="Arial" charset="0"/>
              </a:rPr>
              <a:t>  Applications accepted until program seats are filled</a:t>
            </a:r>
          </a:p>
          <a:p>
            <a:pPr>
              <a:buFont typeface="Wingdings" pitchFamily="2" charset="2"/>
              <a:buChar char="ü"/>
            </a:pPr>
            <a:endParaRPr lang="en-US" sz="1200" dirty="0" smtClean="0">
              <a:solidFill>
                <a:srgbClr val="2F1311"/>
              </a:solidFill>
              <a:latin typeface="Arial" charset="0"/>
            </a:endParaRPr>
          </a:p>
          <a:p>
            <a:pPr>
              <a:spcBef>
                <a:spcPts val="600"/>
              </a:spcBef>
            </a:pPr>
            <a:r>
              <a:rPr lang="en-US" sz="2000" b="1" dirty="0" smtClean="0">
                <a:solidFill>
                  <a:srgbClr val="2F1311"/>
                </a:solidFill>
                <a:latin typeface="Arial" charset="0"/>
              </a:rPr>
              <a:t>Continual Intake Program (Trades Foundation &amp; Technical):</a:t>
            </a:r>
          </a:p>
          <a:p>
            <a:pPr>
              <a:buFont typeface="Wingdings" pitchFamily="2" charset="2"/>
              <a:buChar char="ü"/>
            </a:pPr>
            <a:r>
              <a:rPr lang="en-US" sz="2000" dirty="0" smtClean="0">
                <a:solidFill>
                  <a:srgbClr val="2F1311"/>
                </a:solidFill>
                <a:latin typeface="Arial" charset="0"/>
              </a:rPr>
              <a:t> Must have completed the minimum admission requirements for first</a:t>
            </a:r>
          </a:p>
          <a:p>
            <a:r>
              <a:rPr lang="en-US" sz="2000" dirty="0" smtClean="0">
                <a:solidFill>
                  <a:srgbClr val="2F1311"/>
                </a:solidFill>
                <a:latin typeface="Arial" charset="0"/>
              </a:rPr>
              <a:t>    available seat (</a:t>
            </a:r>
            <a:r>
              <a:rPr lang="en-US" sz="2000" i="1" dirty="0" smtClean="0">
                <a:solidFill>
                  <a:srgbClr val="2F1311"/>
                </a:solidFill>
                <a:latin typeface="Arial" charset="0"/>
              </a:rPr>
              <a:t>will be put on a waiting list </a:t>
            </a:r>
            <a:r>
              <a:rPr lang="en-US" sz="2000" dirty="0" smtClean="0">
                <a:solidFill>
                  <a:srgbClr val="2F1311"/>
                </a:solidFill>
                <a:latin typeface="Arial" charset="0"/>
              </a:rPr>
              <a:t>– </a:t>
            </a:r>
            <a:r>
              <a:rPr lang="en-US" sz="2000" b="1" dirty="0" smtClean="0">
                <a:solidFill>
                  <a:srgbClr val="2F1311"/>
                </a:solidFill>
                <a:latin typeface="Arial" charset="0"/>
              </a:rPr>
              <a:t>Electrical Trades </a:t>
            </a:r>
            <a:r>
              <a:rPr lang="en-US" sz="2000" dirty="0" smtClean="0">
                <a:solidFill>
                  <a:srgbClr val="2F1311"/>
                </a:solidFill>
                <a:latin typeface="Arial" charset="0"/>
              </a:rPr>
              <a:t>has</a:t>
            </a:r>
          </a:p>
          <a:p>
            <a:r>
              <a:rPr lang="en-US" sz="2000" b="1" dirty="0">
                <a:solidFill>
                  <a:srgbClr val="2F1311"/>
                </a:solidFill>
                <a:latin typeface="Arial" charset="0"/>
              </a:rPr>
              <a:t> </a:t>
            </a:r>
            <a:r>
              <a:rPr lang="en-US" sz="2000" b="1" dirty="0" smtClean="0">
                <a:solidFill>
                  <a:srgbClr val="2F1311"/>
                </a:solidFill>
                <a:latin typeface="Arial" charset="0"/>
              </a:rPr>
              <a:t>   a 2 year waitlist! Check length of waitlist by contacting BCIT.)</a:t>
            </a:r>
          </a:p>
          <a:p>
            <a:pPr algn="ctr">
              <a:spcBef>
                <a:spcPts val="600"/>
              </a:spcBef>
            </a:pPr>
            <a:endParaRPr lang="en-US" sz="3200" b="1" dirty="0" smtClean="0">
              <a:solidFill>
                <a:srgbClr val="002060"/>
              </a:solidFill>
              <a:latin typeface="Arial" charset="0"/>
            </a:endParaRPr>
          </a:p>
          <a:p>
            <a:pPr algn="l"/>
            <a:r>
              <a:rPr lang="en-US" sz="1800" b="1" dirty="0">
                <a:latin typeface="Arial" charset="0"/>
                <a:cs typeface="Arial" charset="0"/>
              </a:rPr>
              <a:t>	</a:t>
            </a:r>
          </a:p>
          <a:p>
            <a:pPr algn="l">
              <a:spcBef>
                <a:spcPct val="50000"/>
              </a:spcBef>
            </a:pPr>
            <a:endParaRPr lang="en-US" sz="1800" b="1" dirty="0">
              <a:solidFill>
                <a:srgbClr val="FFFFFF"/>
              </a:solidFill>
              <a:latin typeface="Arial" charset="0"/>
              <a:cs typeface="Arial" charset="0"/>
            </a:endParaRPr>
          </a:p>
          <a:p>
            <a:pPr eaLnBrk="0" hangingPunct="0">
              <a:spcBef>
                <a:spcPct val="50000"/>
              </a:spcBef>
            </a:pPr>
            <a:endParaRPr lang="en-US" b="1" dirty="0">
              <a:solidFill>
                <a:srgbClr val="FFFFFF"/>
              </a:solidFill>
              <a:latin typeface="Comic Sans MS" pitchFamily="66" charset="0"/>
            </a:endParaRPr>
          </a:p>
        </p:txBody>
      </p:sp>
    </p:spTree>
    <p:extLst>
      <p:ext uri="{BB962C8B-B14F-4D97-AF65-F5344CB8AC3E}">
        <p14:creationId xmlns:p14="http://schemas.microsoft.com/office/powerpoint/2010/main" val="2463740749"/>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p:txBody>
          <a:bodyPr/>
          <a:lstStyle/>
          <a:p>
            <a:pPr eaLnBrk="1" hangingPunct="1"/>
            <a:r>
              <a:rPr lang="en-US" dirty="0" smtClean="0"/>
              <a:t>Agenda For Today…</a:t>
            </a:r>
            <a:endParaRPr lang="en-CA" dirty="0" smtClean="0"/>
          </a:p>
        </p:txBody>
      </p:sp>
      <p:sp>
        <p:nvSpPr>
          <p:cNvPr id="18434" name="Rectangle 3"/>
          <p:cNvSpPr>
            <a:spLocks noGrp="1" noChangeArrowheads="1"/>
          </p:cNvSpPr>
          <p:nvPr>
            <p:ph sz="quarter" idx="1"/>
          </p:nvPr>
        </p:nvSpPr>
        <p:spPr/>
        <p:txBody>
          <a:bodyPr>
            <a:normAutofit/>
          </a:bodyPr>
          <a:lstStyle/>
          <a:p>
            <a:pPr marL="609600" indent="-609600" eaLnBrk="1" hangingPunct="1">
              <a:buFont typeface="Wingdings" pitchFamily="2" charset="2"/>
              <a:buAutoNum type="arabicPeriod"/>
            </a:pPr>
            <a:r>
              <a:rPr lang="en-US" dirty="0" smtClean="0"/>
              <a:t>Grade 12 Survival Tips</a:t>
            </a:r>
          </a:p>
          <a:p>
            <a:pPr marL="609600" indent="-609600" eaLnBrk="1" hangingPunct="1">
              <a:buFont typeface="Wingdings" pitchFamily="2" charset="2"/>
              <a:buAutoNum type="arabicPeriod"/>
            </a:pPr>
            <a:r>
              <a:rPr lang="en-US" dirty="0" smtClean="0"/>
              <a:t>Career Centre</a:t>
            </a:r>
          </a:p>
          <a:p>
            <a:pPr marL="609600" indent="-609600" eaLnBrk="1" hangingPunct="1">
              <a:buFont typeface="Wingdings" pitchFamily="2" charset="2"/>
              <a:buAutoNum type="arabicPeriod"/>
            </a:pPr>
            <a:r>
              <a:rPr lang="en-US" dirty="0" smtClean="0"/>
              <a:t>Scholarships</a:t>
            </a:r>
          </a:p>
          <a:p>
            <a:pPr marL="609600" indent="-609600" eaLnBrk="1" hangingPunct="1">
              <a:buFont typeface="Wingdings" pitchFamily="2" charset="2"/>
              <a:buAutoNum type="arabicPeriod"/>
            </a:pPr>
            <a:r>
              <a:rPr lang="en-US" dirty="0" smtClean="0"/>
              <a:t>PSI</a:t>
            </a:r>
          </a:p>
          <a:p>
            <a:pPr marL="609600" indent="-609600" eaLnBrk="1" hangingPunct="1">
              <a:buFont typeface="Wingdings" pitchFamily="2" charset="2"/>
              <a:buAutoNum type="arabicPeriod"/>
            </a:pPr>
            <a:r>
              <a:rPr lang="en-US" dirty="0" smtClean="0"/>
              <a:t>Post Secondary Options</a:t>
            </a:r>
          </a:p>
          <a:p>
            <a:pPr marL="609600" indent="-609600" eaLnBrk="1" hangingPunct="1">
              <a:buFont typeface="Wingdings" pitchFamily="2" charset="2"/>
              <a:buAutoNum type="arabicPeriod"/>
            </a:pPr>
            <a:r>
              <a:rPr lang="en-US" dirty="0" smtClean="0"/>
              <a:t>Post Secondary Entrance Requirements</a:t>
            </a:r>
          </a:p>
          <a:p>
            <a:pPr marL="609600" indent="-609600" eaLnBrk="1" hangingPunct="1">
              <a:buFont typeface="Wingdings" pitchFamily="2" charset="2"/>
              <a:buAutoNum type="arabicPeriod"/>
            </a:pPr>
            <a:r>
              <a:rPr lang="en-US" dirty="0" smtClean="0"/>
              <a:t>Applying to Post Secondary</a:t>
            </a:r>
          </a:p>
          <a:p>
            <a:pPr marL="609600" indent="-609600" eaLnBrk="1" hangingPunct="1">
              <a:buFont typeface="Wingdings" pitchFamily="2" charset="2"/>
              <a:buAutoNum type="arabicPeriod"/>
            </a:pPr>
            <a:r>
              <a:rPr lang="en-US" dirty="0" smtClean="0"/>
              <a:t>Grad Info</a:t>
            </a:r>
          </a:p>
          <a:p>
            <a:pPr marL="609600" indent="-609600" eaLnBrk="1" hangingPunct="1">
              <a:buFont typeface="Wingdings" pitchFamily="2" charset="2"/>
              <a:buAutoNum type="arabicPeriod"/>
            </a:pPr>
            <a:r>
              <a:rPr lang="en-US" dirty="0" smtClean="0"/>
              <a:t>Questions</a:t>
            </a:r>
          </a:p>
          <a:p>
            <a:pPr marL="609600" indent="-609600" eaLnBrk="1" hangingPunct="1">
              <a:buFont typeface="Wingdings" pitchFamily="2" charset="2"/>
              <a:buAutoNum type="arabicPeriod"/>
            </a:pPr>
            <a:endParaRPr lang="en-CA" dirty="0" smtClean="0"/>
          </a:p>
        </p:txBody>
      </p:sp>
      <p:pic>
        <p:nvPicPr>
          <p:cNvPr id="18435" name="Picture 5" descr="MCj04326650000[1]"/>
          <p:cNvPicPr>
            <a:picLocks noChangeAspect="1" noChangeArrowheads="1"/>
          </p:cNvPicPr>
          <p:nvPr/>
        </p:nvPicPr>
        <p:blipFill>
          <a:blip r:embed="rId3" cstate="print"/>
          <a:srcRect/>
          <a:stretch>
            <a:fillRect/>
          </a:stretch>
        </p:blipFill>
        <p:spPr bwMode="auto">
          <a:xfrm>
            <a:off x="4953000" y="4572000"/>
            <a:ext cx="1714500" cy="17145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pPr eaLnBrk="1" hangingPunct="1"/>
            <a:r>
              <a:rPr lang="en-US" dirty="0" smtClean="0"/>
              <a:t>Timeline – December - March</a:t>
            </a:r>
          </a:p>
        </p:txBody>
      </p:sp>
      <p:sp>
        <p:nvSpPr>
          <p:cNvPr id="27650" name="Rectangle 3"/>
          <p:cNvSpPr>
            <a:spLocks noGrp="1" noChangeArrowheads="1"/>
          </p:cNvSpPr>
          <p:nvPr>
            <p:ph sz="quarter" idx="1"/>
          </p:nvPr>
        </p:nvSpPr>
        <p:spPr/>
        <p:txBody>
          <a:bodyPr>
            <a:normAutofit lnSpcReduction="10000"/>
          </a:bodyPr>
          <a:lstStyle/>
          <a:p>
            <a:pPr eaLnBrk="1" hangingPunct="1">
              <a:lnSpc>
                <a:spcPct val="80000"/>
              </a:lnSpc>
              <a:buFontTx/>
              <a:buNone/>
            </a:pPr>
            <a:endParaRPr lang="en-US" sz="1800" b="1" dirty="0" smtClean="0">
              <a:cs typeface="Times New Roman" pitchFamily="18" charset="0"/>
            </a:endParaRPr>
          </a:p>
          <a:p>
            <a:pPr eaLnBrk="1" hangingPunct="1">
              <a:lnSpc>
                <a:spcPct val="80000"/>
              </a:lnSpc>
              <a:buFontTx/>
              <a:buNone/>
            </a:pPr>
            <a:r>
              <a:rPr lang="en-US" sz="1800" b="1" dirty="0" smtClean="0">
                <a:cs typeface="Times New Roman" pitchFamily="18" charset="0"/>
              </a:rPr>
              <a:t>DECEMBER/JANUARY</a:t>
            </a:r>
          </a:p>
          <a:p>
            <a:pPr eaLnBrk="1" hangingPunct="1">
              <a:lnSpc>
                <a:spcPct val="80000"/>
              </a:lnSpc>
              <a:buNone/>
            </a:pPr>
            <a:endParaRPr lang="en-US" sz="1800" dirty="0" smtClean="0">
              <a:cs typeface="Times New Roman" pitchFamily="18" charset="0"/>
            </a:endParaRPr>
          </a:p>
          <a:p>
            <a:pPr eaLnBrk="1" hangingPunct="1">
              <a:lnSpc>
                <a:spcPct val="80000"/>
              </a:lnSpc>
            </a:pPr>
            <a:r>
              <a:rPr lang="en-US" sz="1800" dirty="0" smtClean="0">
                <a:cs typeface="Times New Roman" pitchFamily="18" charset="0"/>
              </a:rPr>
              <a:t>UBC- Admissions deadline for Major Entrance Scholarship Consideration is December 1, 2016</a:t>
            </a:r>
          </a:p>
          <a:p>
            <a:pPr>
              <a:lnSpc>
                <a:spcPct val="80000"/>
              </a:lnSpc>
            </a:pPr>
            <a:r>
              <a:rPr lang="en-US" sz="1800" dirty="0" smtClean="0">
                <a:cs typeface="Times New Roman" pitchFamily="18" charset="0"/>
              </a:rPr>
              <a:t>UBC Final deadline to apply is January 15, 2017</a:t>
            </a:r>
          </a:p>
          <a:p>
            <a:pPr>
              <a:lnSpc>
                <a:spcPct val="80000"/>
              </a:lnSpc>
            </a:pPr>
            <a:r>
              <a:rPr lang="en-US" sz="1800" dirty="0" smtClean="0">
                <a:cs typeface="Times New Roman" pitchFamily="18" charset="0"/>
              </a:rPr>
              <a:t>Ontario Universities (OUAC) –recommended January 11, 2017</a:t>
            </a:r>
            <a:endParaRPr lang="en-US" sz="1800" dirty="0">
              <a:cs typeface="Times New Roman" pitchFamily="18" charset="0"/>
            </a:endParaRPr>
          </a:p>
          <a:p>
            <a:pPr marL="0" indent="0" eaLnBrk="1" hangingPunct="1">
              <a:lnSpc>
                <a:spcPct val="80000"/>
              </a:lnSpc>
              <a:buNone/>
            </a:pPr>
            <a:endParaRPr lang="en-US" sz="1800" dirty="0" smtClean="0">
              <a:cs typeface="Times New Roman" pitchFamily="18" charset="0"/>
            </a:endParaRPr>
          </a:p>
          <a:p>
            <a:pPr eaLnBrk="1" hangingPunct="1">
              <a:lnSpc>
                <a:spcPct val="80000"/>
              </a:lnSpc>
              <a:buFontTx/>
              <a:buNone/>
            </a:pPr>
            <a:r>
              <a:rPr lang="en-US" sz="1800" b="1" dirty="0" smtClean="0">
                <a:cs typeface="Times New Roman" pitchFamily="18" charset="0"/>
              </a:rPr>
              <a:t>FEBRUARY/MARCH</a:t>
            </a:r>
          </a:p>
          <a:p>
            <a:pPr eaLnBrk="1" hangingPunct="1">
              <a:lnSpc>
                <a:spcPct val="80000"/>
              </a:lnSpc>
              <a:buFontTx/>
              <a:buNone/>
            </a:pPr>
            <a:endParaRPr lang="en-US" sz="1800" b="1" dirty="0" smtClean="0">
              <a:cs typeface="Times New Roman" pitchFamily="18" charset="0"/>
            </a:endParaRPr>
          </a:p>
          <a:p>
            <a:pPr eaLnBrk="1" hangingPunct="1">
              <a:lnSpc>
                <a:spcPct val="80000"/>
              </a:lnSpc>
            </a:pPr>
            <a:r>
              <a:rPr lang="en-US" sz="1800" dirty="0" smtClean="0">
                <a:cs typeface="Times New Roman" pitchFamily="18" charset="0"/>
              </a:rPr>
              <a:t>Due date for applications for SFU, TWU and UVIC: Feb 28th, 2017</a:t>
            </a:r>
          </a:p>
          <a:p>
            <a:r>
              <a:rPr lang="en-CA" sz="1800" b="1" dirty="0"/>
              <a:t>McGill:</a:t>
            </a:r>
            <a:r>
              <a:rPr lang="en-CA" sz="1800" dirty="0"/>
              <a:t> </a:t>
            </a:r>
            <a:r>
              <a:rPr lang="en-CA" sz="1800" u="sng" dirty="0"/>
              <a:t>Feb. 1, </a:t>
            </a:r>
            <a:r>
              <a:rPr lang="en-CA" sz="1800" u="sng" dirty="0" smtClean="0"/>
              <a:t>2017</a:t>
            </a:r>
            <a:endParaRPr lang="en-US" sz="1800" dirty="0"/>
          </a:p>
          <a:p>
            <a:pPr eaLnBrk="1" hangingPunct="1">
              <a:lnSpc>
                <a:spcPct val="80000"/>
              </a:lnSpc>
            </a:pPr>
            <a:r>
              <a:rPr lang="en-US" sz="1800" b="1" dirty="0" smtClean="0">
                <a:cs typeface="Times New Roman" pitchFamily="18" charset="0"/>
              </a:rPr>
              <a:t>Capilano University- </a:t>
            </a:r>
            <a:r>
              <a:rPr lang="en-US" sz="1800" dirty="0" smtClean="0">
                <a:cs typeface="Times New Roman" pitchFamily="18" charset="0"/>
              </a:rPr>
              <a:t>March 31, 2017</a:t>
            </a:r>
          </a:p>
          <a:p>
            <a:pPr eaLnBrk="1" hangingPunct="1">
              <a:lnSpc>
                <a:spcPct val="80000"/>
              </a:lnSpc>
            </a:pPr>
            <a:r>
              <a:rPr lang="en-US" sz="1800" b="1" dirty="0" err="1" smtClean="0">
                <a:cs typeface="Times New Roman" pitchFamily="18" charset="0"/>
              </a:rPr>
              <a:t>Kwantlen</a:t>
            </a:r>
            <a:r>
              <a:rPr lang="en-US" sz="1800" b="1" dirty="0" smtClean="0">
                <a:cs typeface="Times New Roman" pitchFamily="18" charset="0"/>
              </a:rPr>
              <a:t> Polytechnic University- </a:t>
            </a:r>
            <a:r>
              <a:rPr lang="en-US" sz="1800" dirty="0" smtClean="0">
                <a:cs typeface="Times New Roman" pitchFamily="18" charset="0"/>
              </a:rPr>
              <a:t>March 1, 2017</a:t>
            </a:r>
          </a:p>
          <a:p>
            <a:pPr eaLnBrk="1" hangingPunct="1">
              <a:lnSpc>
                <a:spcPct val="80000"/>
              </a:lnSpc>
            </a:pPr>
            <a:r>
              <a:rPr lang="en-US" sz="1800" b="1" dirty="0" smtClean="0">
                <a:cs typeface="Times New Roman" pitchFamily="18" charset="0"/>
              </a:rPr>
              <a:t>BCIT</a:t>
            </a:r>
            <a:r>
              <a:rPr lang="en-US" sz="1800" dirty="0" smtClean="0">
                <a:cs typeface="Times New Roman" pitchFamily="18" charset="0"/>
              </a:rPr>
              <a:t>- application deadline throughout the year depending on program</a:t>
            </a:r>
          </a:p>
          <a:p>
            <a:pPr eaLnBrk="1" hangingPunct="1">
              <a:lnSpc>
                <a:spcPct val="80000"/>
              </a:lnSpc>
            </a:pPr>
            <a:r>
              <a:rPr lang="en-US" sz="1800" b="1" dirty="0" smtClean="0">
                <a:cs typeface="Times New Roman" pitchFamily="18" charset="0"/>
              </a:rPr>
              <a:t>Douglas College </a:t>
            </a:r>
            <a:r>
              <a:rPr lang="en-US" sz="1800" dirty="0" smtClean="0">
                <a:cs typeface="Times New Roman" pitchFamily="18" charset="0"/>
              </a:rPr>
              <a:t>–open enrolment programs –April 2017 but deadlines are program specific</a:t>
            </a:r>
          </a:p>
          <a:p>
            <a:pPr marL="0" indent="0" eaLnBrk="1" hangingPunct="1">
              <a:lnSpc>
                <a:spcPct val="80000"/>
              </a:lnSpc>
              <a:buNone/>
            </a:pPr>
            <a:endParaRPr lang="en-US" sz="1800" dirty="0" smtClean="0">
              <a:cs typeface="Times New Roman" pitchFamily="18" charset="0"/>
            </a:endParaRPr>
          </a:p>
          <a:p>
            <a:pPr eaLnBrk="1" hangingPunct="1">
              <a:lnSpc>
                <a:spcPct val="80000"/>
              </a:lnSpc>
            </a:pPr>
            <a:endParaRPr lang="en-US" sz="1800"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990600"/>
          </a:xfrm>
        </p:spPr>
        <p:txBody>
          <a:bodyPr>
            <a:normAutofit fontScale="90000"/>
          </a:bodyPr>
          <a:lstStyle/>
          <a:p>
            <a:r>
              <a:rPr lang="en-US" dirty="0" smtClean="0"/>
              <a:t>PSI</a:t>
            </a:r>
            <a:br>
              <a:rPr lang="en-US" dirty="0" smtClean="0"/>
            </a:br>
            <a:r>
              <a:rPr lang="en-US" dirty="0" smtClean="0"/>
              <a:t>Online Post Secondary Institution Selections</a:t>
            </a:r>
            <a:endParaRPr lang="en-US" dirty="0"/>
          </a:p>
        </p:txBody>
      </p:sp>
      <p:sp>
        <p:nvSpPr>
          <p:cNvPr id="3" name="Content Placeholder 2"/>
          <p:cNvSpPr>
            <a:spLocks noGrp="1"/>
          </p:cNvSpPr>
          <p:nvPr>
            <p:ph sz="quarter" idx="1"/>
          </p:nvPr>
        </p:nvSpPr>
        <p:spPr>
          <a:xfrm>
            <a:off x="301752" y="1527048"/>
            <a:ext cx="8689848" cy="4949952"/>
          </a:xfrm>
        </p:spPr>
        <p:txBody>
          <a:bodyPr>
            <a:normAutofit fontScale="70000" lnSpcReduction="20000"/>
          </a:bodyPr>
          <a:lstStyle/>
          <a:p>
            <a:endParaRPr lang="en-US" dirty="0" smtClean="0"/>
          </a:p>
          <a:p>
            <a:r>
              <a:rPr lang="en-US" dirty="0" smtClean="0"/>
              <a:t>It is important that all Grade 12 Students planning to attend a post-secondary institution after graduation must complete this document online</a:t>
            </a:r>
          </a:p>
          <a:p>
            <a:pPr marL="0" indent="0">
              <a:buNone/>
            </a:pPr>
            <a:endParaRPr lang="en-US" dirty="0" smtClean="0"/>
          </a:p>
          <a:p>
            <a:r>
              <a:rPr lang="en-US" dirty="0" smtClean="0"/>
              <a:t>Students' PSI selections must be submitted by April 30th for Interim transcript information to be forwarded to BC and Ontario Universities Application Centre.</a:t>
            </a:r>
          </a:p>
          <a:p>
            <a:pPr>
              <a:buNone/>
            </a:pPr>
            <a:r>
              <a:rPr lang="en-US" dirty="0" smtClean="0"/>
              <a:t> </a:t>
            </a:r>
          </a:p>
          <a:p>
            <a:r>
              <a:rPr lang="en-US" dirty="0" smtClean="0"/>
              <a:t>The PSI Selection form is now available online for students graduating this year. Students can access this online form by logging into the student secure Web site. </a:t>
            </a:r>
          </a:p>
          <a:p>
            <a:pPr marL="0" indent="0">
              <a:buNone/>
            </a:pPr>
            <a:r>
              <a:rPr lang="en-US" dirty="0" smtClean="0"/>
              <a:t>Go to </a:t>
            </a:r>
            <a:r>
              <a:rPr lang="en-US" dirty="0"/>
              <a:t>the following Link: </a:t>
            </a:r>
            <a:r>
              <a:rPr lang="en-US" dirty="0">
                <a:hlinkClick r:id="rId2"/>
              </a:rPr>
              <a:t>https://www.bced.gov.bc.ca/exams/tsw/tsw/student</a:t>
            </a:r>
            <a:r>
              <a:rPr lang="en-US" dirty="0" smtClean="0">
                <a:hlinkClick r:id="rId2"/>
              </a:rPr>
              <a:t>/</a:t>
            </a:r>
            <a:endParaRPr lang="en-US" dirty="0" smtClean="0"/>
          </a:p>
          <a:p>
            <a:pPr marL="0" indent="0">
              <a:buNone/>
            </a:pPr>
            <a:endParaRPr lang="en-US" dirty="0"/>
          </a:p>
          <a:p>
            <a:pPr marL="0" indent="0">
              <a:buNone/>
            </a:pPr>
            <a:r>
              <a:rPr lang="en-US" dirty="0" smtClean="0"/>
              <a:t>Will be done through your English 12 classes:</a:t>
            </a:r>
          </a:p>
          <a:p>
            <a:pPr marL="0" indent="0">
              <a:buNone/>
            </a:pPr>
            <a:r>
              <a:rPr lang="en-US" dirty="0"/>
              <a:t>	</a:t>
            </a:r>
            <a:r>
              <a:rPr lang="en-US" dirty="0" smtClean="0"/>
              <a:t>Semester 1 -  December 5, 2016</a:t>
            </a:r>
          </a:p>
          <a:p>
            <a:pPr marL="0" indent="0">
              <a:buNone/>
            </a:pPr>
            <a:r>
              <a:rPr lang="en-US" dirty="0"/>
              <a:t>	</a:t>
            </a:r>
            <a:r>
              <a:rPr lang="en-US" dirty="0" smtClean="0"/>
              <a:t>Semester 2- February 6, 2017</a:t>
            </a:r>
          </a:p>
          <a:p>
            <a:pPr marL="0" indent="0">
              <a:buNone/>
            </a:pPr>
            <a:endParaRPr lang="en-US" dirty="0"/>
          </a:p>
          <a:p>
            <a:pPr marL="0" indent="0">
              <a:buNone/>
            </a:pPr>
            <a:endParaRPr lang="en-US" dirty="0" smtClean="0"/>
          </a:p>
          <a:p>
            <a:endParaRPr lang="en-US" dirty="0" smtClean="0"/>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effectLst>
                  <a:outerShdw blurRad="38100" dist="38100" dir="2700000" algn="tl">
                    <a:srgbClr val="000000">
                      <a:alpha val="43137"/>
                    </a:srgbClr>
                  </a:outerShdw>
                </a:effectLst>
              </a:rPr>
              <a:t>What if I don’t know……</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524001"/>
            <a:ext cx="8229600" cy="4953000"/>
          </a:xfrm>
        </p:spPr>
        <p:txBody>
          <a:bodyPr>
            <a:noAutofit/>
          </a:bodyPr>
          <a:lstStyle/>
          <a:p>
            <a:pPr marL="0" indent="0">
              <a:buNone/>
            </a:pPr>
            <a:r>
              <a:rPr lang="en-US" dirty="0" smtClean="0">
                <a:effectLst>
                  <a:outerShdw blurRad="38100" dist="38100" dir="2700000" algn="tl">
                    <a:srgbClr val="000000">
                      <a:alpha val="43137"/>
                    </a:srgbClr>
                  </a:outerShdw>
                </a:effectLst>
              </a:rPr>
              <a:t>3 possible scenarios….</a:t>
            </a:r>
          </a:p>
          <a:p>
            <a:pPr marL="514350" indent="-514350">
              <a:buFont typeface="+mj-lt"/>
              <a:buAutoNum type="arabicPeriod"/>
            </a:pPr>
            <a:r>
              <a:rPr lang="en-US" dirty="0" smtClean="0">
                <a:effectLst>
                  <a:outerShdw blurRad="38100" dist="38100" dir="2700000" algn="tl">
                    <a:srgbClr val="000000">
                      <a:alpha val="43137"/>
                    </a:srgbClr>
                  </a:outerShdw>
                </a:effectLst>
              </a:rPr>
              <a:t>Decided on a faculty</a:t>
            </a:r>
          </a:p>
          <a:p>
            <a:pPr marL="514350" indent="-514350">
              <a:buFont typeface="+mj-lt"/>
              <a:buAutoNum type="arabicPeriod"/>
            </a:pPr>
            <a:endParaRPr lang="en-US" dirty="0" smtClean="0">
              <a:effectLst>
                <a:outerShdw blurRad="38100" dist="38100" dir="2700000" algn="tl">
                  <a:srgbClr val="000000">
                    <a:alpha val="43137"/>
                  </a:srgbClr>
                </a:outerShdw>
              </a:effectLst>
            </a:endParaRPr>
          </a:p>
          <a:p>
            <a:pPr marL="514350" indent="-514350">
              <a:buFont typeface="+mj-lt"/>
              <a:buAutoNum type="arabicPeriod"/>
            </a:pPr>
            <a:endParaRPr lang="en-US" dirty="0">
              <a:effectLst>
                <a:outerShdw blurRad="38100" dist="38100" dir="2700000" algn="tl">
                  <a:srgbClr val="000000">
                    <a:alpha val="43137"/>
                  </a:srgbClr>
                </a:outerShdw>
              </a:effectLst>
            </a:endParaRPr>
          </a:p>
          <a:p>
            <a:pPr marL="514350" indent="-514350">
              <a:buFont typeface="+mj-lt"/>
              <a:buAutoNum type="arabicPeriod"/>
            </a:pPr>
            <a:r>
              <a:rPr lang="en-US" dirty="0" smtClean="0">
                <a:effectLst>
                  <a:outerShdw blurRad="38100" dist="38100" dir="2700000" algn="tl">
                    <a:srgbClr val="000000">
                      <a:alpha val="43137"/>
                    </a:srgbClr>
                  </a:outerShdw>
                </a:effectLst>
              </a:rPr>
              <a:t>Debating between a few faculties</a:t>
            </a:r>
          </a:p>
          <a:p>
            <a:pPr marL="514350" indent="-514350">
              <a:buFont typeface="+mj-lt"/>
              <a:buAutoNum type="arabicPeriod"/>
            </a:pPr>
            <a:endParaRPr lang="en-US" dirty="0" smtClean="0">
              <a:effectLst>
                <a:outerShdw blurRad="38100" dist="38100" dir="2700000" algn="tl">
                  <a:srgbClr val="000000">
                    <a:alpha val="43137"/>
                  </a:srgbClr>
                </a:outerShdw>
              </a:effectLst>
            </a:endParaRPr>
          </a:p>
          <a:p>
            <a:pPr marL="514350" indent="-514350">
              <a:buFont typeface="+mj-lt"/>
              <a:buAutoNum type="arabicPeriod"/>
            </a:pPr>
            <a:endParaRPr lang="en-US" dirty="0">
              <a:effectLst>
                <a:outerShdw blurRad="38100" dist="38100" dir="2700000" algn="tl">
                  <a:srgbClr val="000000">
                    <a:alpha val="43137"/>
                  </a:srgbClr>
                </a:outerShdw>
              </a:effectLst>
            </a:endParaRPr>
          </a:p>
          <a:p>
            <a:pPr marL="514350" indent="-514350">
              <a:buFont typeface="+mj-lt"/>
              <a:buAutoNum type="arabicPeriod"/>
            </a:pPr>
            <a:r>
              <a:rPr lang="en-US" dirty="0" smtClean="0">
                <a:effectLst>
                  <a:outerShdw blurRad="38100" dist="38100" dir="2700000" algn="tl">
                    <a:srgbClr val="000000">
                      <a:alpha val="43137"/>
                    </a:srgbClr>
                  </a:outerShdw>
                </a:effectLst>
              </a:rPr>
              <a:t>Open to possibilities</a:t>
            </a:r>
          </a:p>
        </p:txBody>
      </p:sp>
    </p:spTree>
    <p:extLst>
      <p:ext uri="{BB962C8B-B14F-4D97-AF65-F5344CB8AC3E}">
        <p14:creationId xmlns:p14="http://schemas.microsoft.com/office/powerpoint/2010/main" val="1470486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effectLst>
                  <a:outerShdw blurRad="38100" dist="38100" dir="2700000" algn="tl">
                    <a:srgbClr val="000000">
                      <a:alpha val="43137"/>
                    </a:srgbClr>
                  </a:outerShdw>
                </a:effectLst>
              </a:rPr>
              <a:t>You need to know its okay if you are not certain!</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874837"/>
            <a:ext cx="8229600" cy="4525963"/>
          </a:xfrm>
        </p:spPr>
        <p:txBody>
          <a:bodyPr>
            <a:noAutofit/>
          </a:bodyPr>
          <a:lstStyle/>
          <a:p>
            <a:pPr marL="514350" indent="-514350">
              <a:buFont typeface="+mj-lt"/>
              <a:buAutoNum type="arabicPeriod"/>
            </a:pPr>
            <a:r>
              <a:rPr lang="en-US" dirty="0" smtClean="0">
                <a:effectLst>
                  <a:outerShdw blurRad="38100" dist="38100" dir="2700000" algn="tl">
                    <a:srgbClr val="000000">
                      <a:alpha val="43137"/>
                    </a:srgbClr>
                  </a:outerShdw>
                </a:effectLst>
              </a:rPr>
              <a:t>A Majority of students (50-70%) will change their major/faculty at least once</a:t>
            </a:r>
          </a:p>
          <a:p>
            <a:pPr marL="514350" indent="-514350">
              <a:buFont typeface="+mj-lt"/>
              <a:buAutoNum type="arabicPeriod"/>
            </a:pPr>
            <a:endParaRPr lang="en-US" dirty="0">
              <a:effectLst>
                <a:outerShdw blurRad="38100" dist="38100" dir="2700000" algn="tl">
                  <a:srgbClr val="000000">
                    <a:alpha val="43137"/>
                  </a:srgbClr>
                </a:outerShdw>
              </a:effectLst>
            </a:endParaRPr>
          </a:p>
          <a:p>
            <a:pPr marL="514350" indent="-514350">
              <a:buFont typeface="+mj-lt"/>
              <a:buAutoNum type="arabicPeriod"/>
            </a:pPr>
            <a:r>
              <a:rPr lang="en-US" dirty="0" smtClean="0">
                <a:effectLst>
                  <a:outerShdw blurRad="38100" dist="38100" dir="2700000" algn="tl">
                    <a:srgbClr val="000000">
                      <a:alpha val="43137"/>
                    </a:srgbClr>
                  </a:outerShdw>
                </a:effectLst>
              </a:rPr>
              <a:t>There is not always a linear connection between your major of study and career possibilities</a:t>
            </a:r>
          </a:p>
          <a:p>
            <a:pPr marL="514350" indent="-514350">
              <a:buFont typeface="+mj-lt"/>
              <a:buAutoNum type="arabicPeriod"/>
            </a:pPr>
            <a:endParaRPr lang="en-US" dirty="0">
              <a:effectLst>
                <a:outerShdw blurRad="38100" dist="38100" dir="2700000" algn="tl">
                  <a:srgbClr val="000000">
                    <a:alpha val="43137"/>
                  </a:srgbClr>
                </a:outerShdw>
              </a:effectLst>
            </a:endParaRPr>
          </a:p>
          <a:p>
            <a:pPr marL="514350" indent="-514350">
              <a:buFont typeface="+mj-lt"/>
              <a:buAutoNum type="arabicPeriod"/>
            </a:pPr>
            <a:r>
              <a:rPr lang="en-US" dirty="0" smtClean="0">
                <a:effectLst>
                  <a:outerShdw blurRad="38100" dist="38100" dir="2700000" algn="tl">
                    <a:srgbClr val="000000">
                      <a:alpha val="43137"/>
                    </a:srgbClr>
                  </a:outerShdw>
                </a:effectLst>
              </a:rPr>
              <a:t>There is value in exploring even once you’ve entered the post-secondary institution of your choice.</a:t>
            </a:r>
          </a:p>
        </p:txBody>
      </p:sp>
      <p:sp>
        <p:nvSpPr>
          <p:cNvPr id="4" name="Footer Placeholder 3"/>
          <p:cNvSpPr>
            <a:spLocks noGrp="1"/>
          </p:cNvSpPr>
          <p:nvPr>
            <p:ph type="ftr" sz="quarter" idx="11"/>
          </p:nvPr>
        </p:nvSpPr>
        <p:spPr/>
        <p:txBody>
          <a:bodyPr/>
          <a:lstStyle/>
          <a:p>
            <a:pPr>
              <a:defRPr/>
            </a:pPr>
            <a:r>
              <a:rPr lang="en-US" smtClean="0"/>
              <a:t>Credits: SFU</a:t>
            </a:r>
            <a:endParaRPr lang="en-US"/>
          </a:p>
        </p:txBody>
      </p:sp>
    </p:spTree>
    <p:extLst>
      <p:ext uri="{BB962C8B-B14F-4D97-AF65-F5344CB8AC3E}">
        <p14:creationId xmlns:p14="http://schemas.microsoft.com/office/powerpoint/2010/main" val="3635140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Three Outcomes of Exploring:</a:t>
            </a:r>
            <a:endParaRPr lang="en-US" dirty="0"/>
          </a:p>
        </p:txBody>
      </p:sp>
      <p:pic>
        <p:nvPicPr>
          <p:cNvPr id="10" name="Picture 9" descr="NEW Ideas.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2626895"/>
            <a:ext cx="2590800" cy="2590800"/>
          </a:xfrm>
          <a:prstGeom prst="rect">
            <a:avLst/>
          </a:prstGeom>
        </p:spPr>
      </p:pic>
      <p:pic>
        <p:nvPicPr>
          <p:cNvPr id="11" name="Picture 10" descr="rethink.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76600" y="2626895"/>
            <a:ext cx="2590800" cy="2590800"/>
          </a:xfrm>
          <a:prstGeom prst="rect">
            <a:avLst/>
          </a:prstGeom>
        </p:spPr>
      </p:pic>
      <p:pic>
        <p:nvPicPr>
          <p:cNvPr id="12" name="Picture 11" descr="MOTIVATE.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0" y="2626895"/>
            <a:ext cx="2590800" cy="2590800"/>
          </a:xfrm>
          <a:prstGeom prst="rect">
            <a:avLst/>
          </a:prstGeom>
        </p:spPr>
      </p:pic>
      <p:sp>
        <p:nvSpPr>
          <p:cNvPr id="3" name="Footer Placeholder 2"/>
          <p:cNvSpPr>
            <a:spLocks noGrp="1"/>
          </p:cNvSpPr>
          <p:nvPr>
            <p:ph type="ftr" sz="quarter" idx="11"/>
          </p:nvPr>
        </p:nvSpPr>
        <p:spPr/>
        <p:txBody>
          <a:bodyPr/>
          <a:lstStyle/>
          <a:p>
            <a:pPr>
              <a:defRPr/>
            </a:pPr>
            <a:r>
              <a:rPr lang="en-US" smtClean="0"/>
              <a:t>Credit: SFU</a:t>
            </a:r>
            <a:endParaRPr lang="en-US"/>
          </a:p>
        </p:txBody>
      </p:sp>
    </p:spTree>
    <p:extLst>
      <p:ext uri="{BB962C8B-B14F-4D97-AF65-F5344CB8AC3E}">
        <p14:creationId xmlns:p14="http://schemas.microsoft.com/office/powerpoint/2010/main" val="201490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Sometimes…</a:t>
            </a:r>
            <a:endParaRPr lang="en-US" dirty="0"/>
          </a:p>
        </p:txBody>
      </p:sp>
      <p:sp>
        <p:nvSpPr>
          <p:cNvPr id="3" name="Content Placeholder 2"/>
          <p:cNvSpPr>
            <a:spLocks noGrp="1"/>
          </p:cNvSpPr>
          <p:nvPr>
            <p:ph sz="quarter" idx="1"/>
          </p:nvPr>
        </p:nvSpPr>
        <p:spPr/>
        <p:txBody>
          <a:bodyPr>
            <a:normAutofit lnSpcReduction="10000"/>
          </a:bodyPr>
          <a:lstStyle/>
          <a:p>
            <a:pPr>
              <a:buFont typeface="Wingdings" panose="05000000000000000000" pitchFamily="2" charset="2"/>
              <a:buChar char="q"/>
            </a:pPr>
            <a:r>
              <a:rPr lang="en-US" dirty="0" smtClean="0"/>
              <a:t>Trying new things leads to great results</a:t>
            </a:r>
          </a:p>
          <a:p>
            <a:pPr>
              <a:buFont typeface="Wingdings" panose="05000000000000000000" pitchFamily="2" charset="2"/>
              <a:buChar char="q"/>
            </a:pPr>
            <a:endParaRPr lang="en-US" dirty="0" smtClean="0"/>
          </a:p>
          <a:p>
            <a:pPr>
              <a:buFont typeface="Wingdings" panose="05000000000000000000" pitchFamily="2" charset="2"/>
              <a:buChar char="q"/>
            </a:pPr>
            <a:r>
              <a:rPr lang="en-US" dirty="0" smtClean="0"/>
              <a:t>You need to keep in mind your…</a:t>
            </a:r>
          </a:p>
          <a:p>
            <a:pPr lvl="1">
              <a:buFont typeface="Wingdings" panose="05000000000000000000" pitchFamily="2" charset="2"/>
              <a:buChar char="q"/>
            </a:pPr>
            <a:r>
              <a:rPr lang="en-US" dirty="0" smtClean="0"/>
              <a:t>Interests and Strengths</a:t>
            </a:r>
          </a:p>
          <a:p>
            <a:pPr marL="274320" lvl="1" indent="0">
              <a:buNone/>
            </a:pPr>
            <a:endParaRPr lang="en-US" dirty="0" smtClean="0"/>
          </a:p>
          <a:p>
            <a:pPr>
              <a:buFont typeface="Wingdings" panose="05000000000000000000" pitchFamily="2" charset="2"/>
              <a:buChar char="q"/>
            </a:pPr>
            <a:r>
              <a:rPr lang="en-US" dirty="0"/>
              <a:t> </a:t>
            </a:r>
            <a:r>
              <a:rPr lang="en-US" dirty="0" smtClean="0"/>
              <a:t>Your experiences will help guide you to develop the path you end up taking</a:t>
            </a:r>
          </a:p>
          <a:p>
            <a:pPr>
              <a:buFont typeface="Wingdings" panose="05000000000000000000" pitchFamily="2" charset="2"/>
              <a:buChar char="q"/>
            </a:pPr>
            <a:endParaRPr lang="en-US" dirty="0"/>
          </a:p>
          <a:p>
            <a:pPr>
              <a:buFont typeface="Wingdings" panose="05000000000000000000" pitchFamily="2" charset="2"/>
              <a:buChar char="q"/>
            </a:pPr>
            <a:r>
              <a:rPr lang="en-US" dirty="0"/>
              <a:t> </a:t>
            </a:r>
            <a:r>
              <a:rPr lang="en-US" dirty="0" smtClean="0"/>
              <a:t>All of the above will help you put the pieces of the puzzle together</a:t>
            </a:r>
            <a:endParaRPr lang="en-US" dirty="0"/>
          </a:p>
        </p:txBody>
      </p:sp>
    </p:spTree>
    <p:extLst>
      <p:ext uri="{BB962C8B-B14F-4D97-AF65-F5344CB8AC3E}">
        <p14:creationId xmlns:p14="http://schemas.microsoft.com/office/powerpoint/2010/main" val="24272918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BEBA8EAE-BF5A-486C-A8C5-ECC9F3942E4B}">
                <a14:imgProps xmlns:a14="http://schemas.microsoft.com/office/drawing/2010/main">
                  <a14:imgLayer r:embed="rId4">
                    <a14:imgEffect>
                      <a14:backgroundRemoval t="10000" b="90000" l="10000" r="90000">
                        <a14:backgroundMark x1="66299" y1="49265" x2="66299" y2="49265"/>
                        <a14:backgroundMark x1="56995" y1="66452" x2="57684" y2="65993"/>
                        <a14:backgroundMark x1="64576" y1="60846" x2="64576" y2="60846"/>
                      </a14:backgroundRemoval>
                    </a14:imgEffect>
                    <a14:imgEffect>
                      <a14:sharpenSoften amount="50000"/>
                    </a14:imgEffect>
                  </a14:imgLayer>
                </a14:imgProps>
              </a:ext>
              <a:ext uri="{28A0092B-C50C-407E-A947-70E740481C1C}">
                <a14:useLocalDpi xmlns:a14="http://schemas.microsoft.com/office/drawing/2010/main" val="0"/>
              </a:ext>
            </a:extLst>
          </a:blip>
          <a:stretch>
            <a:fillRect/>
          </a:stretch>
        </p:blipFill>
        <p:spPr>
          <a:xfrm rot="5400000">
            <a:off x="1627054" y="2106745"/>
            <a:ext cx="5455709" cy="4091782"/>
          </a:xfrm>
        </p:spPr>
      </p:pic>
      <p:sp>
        <p:nvSpPr>
          <p:cNvPr id="6" name="TextBox 5"/>
          <p:cNvSpPr txBox="1"/>
          <p:nvPr/>
        </p:nvSpPr>
        <p:spPr>
          <a:xfrm>
            <a:off x="1447800" y="3124200"/>
            <a:ext cx="1371600"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smtClean="0"/>
              <a:t>Your major</a:t>
            </a:r>
            <a:endParaRPr lang="en-US" sz="2000" dirty="0"/>
          </a:p>
        </p:txBody>
      </p:sp>
      <p:cxnSp>
        <p:nvCxnSpPr>
          <p:cNvPr id="9" name="Straight Arrow Connector 8"/>
          <p:cNvCxnSpPr/>
          <p:nvPr/>
        </p:nvCxnSpPr>
        <p:spPr>
          <a:xfrm flipV="1">
            <a:off x="2971800" y="3124200"/>
            <a:ext cx="1219200" cy="184666"/>
          </a:xfrm>
          <a:prstGeom prst="straightConnector1">
            <a:avLst/>
          </a:prstGeom>
          <a:ln w="38100">
            <a:solidFill>
              <a:schemeClr val="tx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1600200" y="861536"/>
            <a:ext cx="2347137" cy="1424464"/>
            <a:chOff x="1600200" y="861536"/>
            <a:chExt cx="2347137" cy="1424464"/>
          </a:xfrm>
        </p:grpSpPr>
        <p:sp>
          <p:nvSpPr>
            <p:cNvPr id="10" name="TextBox 9"/>
            <p:cNvSpPr txBox="1"/>
            <p:nvPr/>
          </p:nvSpPr>
          <p:spPr>
            <a:xfrm>
              <a:off x="1600200" y="861536"/>
              <a:ext cx="2209800" cy="400110"/>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en-US"/>
              </a:defPPr>
              <a:lvl1pPr>
                <a:defRPr sz="2000"/>
              </a:lvl1pPr>
            </a:lstStyle>
            <a:p>
              <a:r>
                <a:rPr lang="en-US" dirty="0"/>
                <a:t>The club you joined</a:t>
              </a:r>
            </a:p>
          </p:txBody>
        </p:sp>
        <p:cxnSp>
          <p:nvCxnSpPr>
            <p:cNvPr id="11" name="Straight Arrow Connector 10"/>
            <p:cNvCxnSpPr/>
            <p:nvPr/>
          </p:nvCxnSpPr>
          <p:spPr>
            <a:xfrm>
              <a:off x="3581400" y="1261646"/>
              <a:ext cx="365937" cy="1024354"/>
            </a:xfrm>
            <a:prstGeom prst="straightConnector1">
              <a:avLst/>
            </a:prstGeom>
            <a:ln w="38100">
              <a:solidFill>
                <a:schemeClr val="tx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13" name="TextBox 12"/>
          <p:cNvSpPr txBox="1"/>
          <p:nvPr/>
        </p:nvSpPr>
        <p:spPr>
          <a:xfrm>
            <a:off x="1447800" y="3124200"/>
            <a:ext cx="1371600"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strike="sngStrike" dirty="0" smtClean="0"/>
              <a:t>Your major</a:t>
            </a:r>
            <a:endParaRPr lang="en-US" sz="2000" strike="sngStrike" dirty="0"/>
          </a:p>
        </p:txBody>
      </p:sp>
      <p:grpSp>
        <p:nvGrpSpPr>
          <p:cNvPr id="21" name="Group 20"/>
          <p:cNvGrpSpPr/>
          <p:nvPr/>
        </p:nvGrpSpPr>
        <p:grpSpPr>
          <a:xfrm>
            <a:off x="4800600" y="1600200"/>
            <a:ext cx="2286000" cy="1408814"/>
            <a:chOff x="4800600" y="1600200"/>
            <a:chExt cx="2286000" cy="1408814"/>
          </a:xfrm>
        </p:grpSpPr>
        <p:sp>
          <p:nvSpPr>
            <p:cNvPr id="15" name="TextBox 14"/>
            <p:cNvSpPr txBox="1"/>
            <p:nvPr/>
          </p:nvSpPr>
          <p:spPr>
            <a:xfrm>
              <a:off x="5410200" y="1600200"/>
              <a:ext cx="1676400"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dirty="0" smtClean="0"/>
                <a:t>An </a:t>
              </a:r>
              <a:r>
                <a:rPr lang="en-US" sz="2000" dirty="0"/>
                <a:t>elective</a:t>
              </a:r>
            </a:p>
          </p:txBody>
        </p:sp>
        <p:cxnSp>
          <p:nvCxnSpPr>
            <p:cNvPr id="16" name="Straight Arrow Connector 15"/>
            <p:cNvCxnSpPr/>
            <p:nvPr/>
          </p:nvCxnSpPr>
          <p:spPr>
            <a:xfrm flipH="1">
              <a:off x="4800600" y="1958489"/>
              <a:ext cx="609600" cy="1050525"/>
            </a:xfrm>
            <a:prstGeom prst="straightConnector1">
              <a:avLst/>
            </a:prstGeom>
            <a:ln w="38100">
              <a:solidFill>
                <a:schemeClr val="tx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38" name="Group 37"/>
          <p:cNvGrpSpPr/>
          <p:nvPr/>
        </p:nvGrpSpPr>
        <p:grpSpPr>
          <a:xfrm>
            <a:off x="4495800" y="3733800"/>
            <a:ext cx="3505200" cy="440925"/>
            <a:chOff x="4495800" y="3733800"/>
            <a:chExt cx="3505200" cy="440925"/>
          </a:xfrm>
        </p:grpSpPr>
        <p:sp>
          <p:nvSpPr>
            <p:cNvPr id="5" name="TextBox 4"/>
            <p:cNvSpPr txBox="1"/>
            <p:nvPr/>
          </p:nvSpPr>
          <p:spPr>
            <a:xfrm>
              <a:off x="5943600" y="3733800"/>
              <a:ext cx="2057400" cy="369332"/>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dirty="0" smtClean="0"/>
                <a:t>THAT class!</a:t>
              </a:r>
              <a:endParaRPr lang="en-US" dirty="0"/>
            </a:p>
          </p:txBody>
        </p:sp>
        <p:cxnSp>
          <p:nvCxnSpPr>
            <p:cNvPr id="18" name="Straight Arrow Connector 17"/>
            <p:cNvCxnSpPr>
              <a:stCxn id="5" idx="1"/>
            </p:cNvCxnSpPr>
            <p:nvPr/>
          </p:nvCxnSpPr>
          <p:spPr>
            <a:xfrm flipH="1">
              <a:off x="4495800" y="3918466"/>
              <a:ext cx="1447800" cy="256259"/>
            </a:xfrm>
            <a:prstGeom prst="straightConnector1">
              <a:avLst/>
            </a:prstGeom>
            <a:ln w="38100">
              <a:solidFill>
                <a:schemeClr val="tx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5410200" y="1916668"/>
            <a:ext cx="2362200" cy="369332"/>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dirty="0" smtClean="0"/>
              <a:t>Your Major</a:t>
            </a:r>
            <a:endParaRPr lang="en-US" dirty="0"/>
          </a:p>
        </p:txBody>
      </p:sp>
      <p:sp>
        <p:nvSpPr>
          <p:cNvPr id="22" name="TextBox 21"/>
          <p:cNvSpPr txBox="1"/>
          <p:nvPr/>
        </p:nvSpPr>
        <p:spPr>
          <a:xfrm>
            <a:off x="1447800" y="3409890"/>
            <a:ext cx="1485900" cy="400110"/>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en-US"/>
            </a:defPPr>
            <a:lvl1pPr>
              <a:defRPr sz="2000" strike="sngStrike"/>
            </a:lvl1pPr>
          </a:lstStyle>
          <a:p>
            <a:r>
              <a:rPr lang="en-US" strike="noStrike" dirty="0"/>
              <a:t>An elective</a:t>
            </a:r>
          </a:p>
        </p:txBody>
      </p:sp>
      <p:sp>
        <p:nvSpPr>
          <p:cNvPr id="23" name="TextBox 22"/>
          <p:cNvSpPr txBox="1"/>
          <p:nvPr/>
        </p:nvSpPr>
        <p:spPr>
          <a:xfrm>
            <a:off x="5410200" y="1600200"/>
            <a:ext cx="1676400"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trike="sngStrike" dirty="0" smtClean="0"/>
              <a:t>An </a:t>
            </a:r>
            <a:r>
              <a:rPr lang="en-US" sz="2000" strike="sngStrike" dirty="0"/>
              <a:t>elective</a:t>
            </a:r>
          </a:p>
        </p:txBody>
      </p:sp>
      <p:grpSp>
        <p:nvGrpSpPr>
          <p:cNvPr id="33" name="Group 32"/>
          <p:cNvGrpSpPr/>
          <p:nvPr/>
        </p:nvGrpSpPr>
        <p:grpSpPr>
          <a:xfrm>
            <a:off x="914400" y="5679429"/>
            <a:ext cx="2667000" cy="789843"/>
            <a:chOff x="914400" y="5679429"/>
            <a:chExt cx="2667000" cy="789843"/>
          </a:xfrm>
        </p:grpSpPr>
        <p:cxnSp>
          <p:nvCxnSpPr>
            <p:cNvPr id="19" name="Straight Arrow Connector 18"/>
            <p:cNvCxnSpPr/>
            <p:nvPr/>
          </p:nvCxnSpPr>
          <p:spPr>
            <a:xfrm flipV="1">
              <a:off x="2705100" y="5679429"/>
              <a:ext cx="876300" cy="416571"/>
            </a:xfrm>
            <a:prstGeom prst="straightConnector1">
              <a:avLst/>
            </a:prstGeom>
            <a:ln w="38100">
              <a:solidFill>
                <a:schemeClr val="tx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914400" y="6099940"/>
              <a:ext cx="1905000" cy="369332"/>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dirty="0" smtClean="0"/>
                <a:t>Your first co-op</a:t>
              </a:r>
              <a:endParaRPr lang="en-US" dirty="0"/>
            </a:p>
          </p:txBody>
        </p:sp>
      </p:grpSp>
      <p:grpSp>
        <p:nvGrpSpPr>
          <p:cNvPr id="39" name="Group 38"/>
          <p:cNvGrpSpPr/>
          <p:nvPr/>
        </p:nvGrpSpPr>
        <p:grpSpPr>
          <a:xfrm>
            <a:off x="5200650" y="5679429"/>
            <a:ext cx="3562350" cy="882177"/>
            <a:chOff x="5200650" y="5679429"/>
            <a:chExt cx="3562350" cy="882177"/>
          </a:xfrm>
        </p:grpSpPr>
        <p:cxnSp>
          <p:nvCxnSpPr>
            <p:cNvPr id="20" name="Straight Arrow Connector 19"/>
            <p:cNvCxnSpPr/>
            <p:nvPr/>
          </p:nvCxnSpPr>
          <p:spPr>
            <a:xfrm flipH="1" flipV="1">
              <a:off x="5200650" y="5679429"/>
              <a:ext cx="1485900" cy="396891"/>
            </a:xfrm>
            <a:prstGeom prst="straightConnector1">
              <a:avLst/>
            </a:prstGeom>
            <a:ln w="38100">
              <a:solidFill>
                <a:schemeClr val="tx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6781800" y="5915275"/>
              <a:ext cx="1981200" cy="646331"/>
            </a:xfrm>
            <a:prstGeom prst="rect">
              <a:avLst/>
            </a:prstGeom>
            <a:noFill/>
          </p:spPr>
          <p:txBody>
            <a:bodyPr wrap="square" rtlCol="0">
              <a:spAutoFit/>
            </a:bodyPr>
            <a:lstStyle/>
            <a:p>
              <a:r>
                <a:rPr lang="en-US" dirty="0" smtClean="0"/>
                <a:t>Your volunteer role(s)</a:t>
              </a:r>
              <a:endParaRPr lang="en-US" dirty="0"/>
            </a:p>
          </p:txBody>
        </p:sp>
      </p:grpSp>
      <p:sp>
        <p:nvSpPr>
          <p:cNvPr id="40" name="TextBox 39"/>
          <p:cNvSpPr txBox="1"/>
          <p:nvPr/>
        </p:nvSpPr>
        <p:spPr>
          <a:xfrm>
            <a:off x="5410200" y="1916668"/>
            <a:ext cx="2362200" cy="369332"/>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trike="sngStrike" dirty="0" smtClean="0"/>
              <a:t>Your Major</a:t>
            </a:r>
            <a:endParaRPr lang="en-US" strike="sngStrike" dirty="0"/>
          </a:p>
        </p:txBody>
      </p:sp>
      <p:grpSp>
        <p:nvGrpSpPr>
          <p:cNvPr id="55" name="Group 54"/>
          <p:cNvGrpSpPr/>
          <p:nvPr/>
        </p:nvGrpSpPr>
        <p:grpSpPr>
          <a:xfrm>
            <a:off x="1066800" y="2057400"/>
            <a:ext cx="2880537" cy="840313"/>
            <a:chOff x="1066800" y="2057400"/>
            <a:chExt cx="2880537" cy="840313"/>
          </a:xfrm>
        </p:grpSpPr>
        <p:sp>
          <p:nvSpPr>
            <p:cNvPr id="42" name="TextBox 41"/>
            <p:cNvSpPr txBox="1"/>
            <p:nvPr/>
          </p:nvSpPr>
          <p:spPr>
            <a:xfrm>
              <a:off x="1066800" y="2057400"/>
              <a:ext cx="2286000" cy="369332"/>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dirty="0" smtClean="0"/>
                <a:t>That paper you wrote</a:t>
              </a:r>
              <a:endParaRPr lang="en-US" dirty="0"/>
            </a:p>
          </p:txBody>
        </p:sp>
        <p:cxnSp>
          <p:nvCxnSpPr>
            <p:cNvPr id="47" name="Straight Arrow Connector 46"/>
            <p:cNvCxnSpPr/>
            <p:nvPr/>
          </p:nvCxnSpPr>
          <p:spPr>
            <a:xfrm>
              <a:off x="3276600" y="2304401"/>
              <a:ext cx="670737" cy="593312"/>
            </a:xfrm>
            <a:prstGeom prst="straightConnector1">
              <a:avLst/>
            </a:prstGeom>
            <a:ln w="38100">
              <a:solidFill>
                <a:schemeClr val="tx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4953000" y="3059668"/>
            <a:ext cx="2667000" cy="750332"/>
            <a:chOff x="4953000" y="3059668"/>
            <a:chExt cx="2667000" cy="750332"/>
          </a:xfrm>
        </p:grpSpPr>
        <p:sp>
          <p:nvSpPr>
            <p:cNvPr id="41" name="TextBox 40"/>
            <p:cNvSpPr txBox="1"/>
            <p:nvPr/>
          </p:nvSpPr>
          <p:spPr>
            <a:xfrm>
              <a:off x="5562600" y="3059668"/>
              <a:ext cx="2057400" cy="369332"/>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dirty="0" smtClean="0"/>
                <a:t>That book you read</a:t>
              </a:r>
              <a:endParaRPr lang="en-US" dirty="0"/>
            </a:p>
          </p:txBody>
        </p:sp>
        <p:cxnSp>
          <p:nvCxnSpPr>
            <p:cNvPr id="48" name="Straight Arrow Connector 47"/>
            <p:cNvCxnSpPr/>
            <p:nvPr/>
          </p:nvCxnSpPr>
          <p:spPr>
            <a:xfrm flipH="1">
              <a:off x="4953000" y="3324255"/>
              <a:ext cx="685800" cy="485745"/>
            </a:xfrm>
            <a:prstGeom prst="straightConnector1">
              <a:avLst/>
            </a:prstGeom>
            <a:ln w="38100">
              <a:solidFill>
                <a:schemeClr val="tx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09600" y="4267200"/>
            <a:ext cx="2438400" cy="646331"/>
            <a:chOff x="609600" y="4267200"/>
            <a:chExt cx="2438400" cy="646331"/>
          </a:xfrm>
        </p:grpSpPr>
        <p:cxnSp>
          <p:nvCxnSpPr>
            <p:cNvPr id="46" name="Straight Arrow Connector 45"/>
            <p:cNvCxnSpPr/>
            <p:nvPr/>
          </p:nvCxnSpPr>
          <p:spPr>
            <a:xfrm>
              <a:off x="1950631" y="4655075"/>
              <a:ext cx="1097369" cy="69325"/>
            </a:xfrm>
            <a:prstGeom prst="straightConnector1">
              <a:avLst/>
            </a:prstGeom>
            <a:ln w="38100">
              <a:solidFill>
                <a:schemeClr val="tx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609600" y="4267200"/>
              <a:ext cx="2209800"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dirty="0" smtClean="0"/>
                <a:t>That chat with your prof</a:t>
              </a:r>
              <a:endParaRPr lang="en-US" dirty="0"/>
            </a:p>
          </p:txBody>
        </p:sp>
      </p:grpSp>
      <p:grpSp>
        <p:nvGrpSpPr>
          <p:cNvPr id="65" name="Group 64"/>
          <p:cNvGrpSpPr/>
          <p:nvPr/>
        </p:nvGrpSpPr>
        <p:grpSpPr>
          <a:xfrm>
            <a:off x="4495800" y="4419600"/>
            <a:ext cx="3352800" cy="697140"/>
            <a:chOff x="4495800" y="4419600"/>
            <a:chExt cx="3352800" cy="697140"/>
          </a:xfrm>
        </p:grpSpPr>
        <p:cxnSp>
          <p:nvCxnSpPr>
            <p:cNvPr id="45" name="Straight Arrow Connector 44"/>
            <p:cNvCxnSpPr/>
            <p:nvPr/>
          </p:nvCxnSpPr>
          <p:spPr>
            <a:xfrm flipH="1" flipV="1">
              <a:off x="4495800" y="4419600"/>
              <a:ext cx="1219200" cy="405880"/>
            </a:xfrm>
            <a:prstGeom prst="straightConnector1">
              <a:avLst/>
            </a:prstGeom>
            <a:ln w="38100">
              <a:solidFill>
                <a:schemeClr val="tx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5715000" y="4655075"/>
              <a:ext cx="2133600" cy="461665"/>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400" dirty="0" smtClean="0"/>
                <a:t>YOUR MAJOR</a:t>
              </a:r>
              <a:endParaRPr lang="en-US" sz="2400" dirty="0"/>
            </a:p>
          </p:txBody>
        </p:sp>
      </p:grpSp>
      <p:sp>
        <p:nvSpPr>
          <p:cNvPr id="60" name="TextBox 59"/>
          <p:cNvSpPr txBox="1"/>
          <p:nvPr/>
        </p:nvSpPr>
        <p:spPr>
          <a:xfrm>
            <a:off x="5410200" y="2133600"/>
            <a:ext cx="1600200" cy="461665"/>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400" dirty="0" smtClean="0"/>
              <a:t>Your Minor</a:t>
            </a:r>
            <a:endParaRPr lang="en-US" sz="2400" dirty="0"/>
          </a:p>
        </p:txBody>
      </p:sp>
      <p:grpSp>
        <p:nvGrpSpPr>
          <p:cNvPr id="75" name="Group 74"/>
          <p:cNvGrpSpPr/>
          <p:nvPr/>
        </p:nvGrpSpPr>
        <p:grpSpPr>
          <a:xfrm>
            <a:off x="2379034" y="1299399"/>
            <a:ext cx="4250366" cy="6396801"/>
            <a:chOff x="2455234" y="1299399"/>
            <a:chExt cx="4250366" cy="6396801"/>
          </a:xfrm>
        </p:grpSpPr>
        <p:pic>
          <p:nvPicPr>
            <p:cNvPr id="69" name="Picture 68"/>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33000" y1="76578" x2="33000" y2="76578"/>
                          <a14:foregroundMark x1="44250" y1="39369" x2="44250" y2="39369"/>
                          <a14:foregroundMark x1="41500" y1="41860" x2="41500" y2="41860"/>
                          <a14:foregroundMark x1="58500" y1="76080" x2="58500" y2="76080"/>
                          <a14:foregroundMark x1="38000" y1="81063" x2="38000" y2="81063"/>
                          <a14:backgroundMark x1="47750" y1="18439" x2="47750" y2="18439"/>
                          <a14:backgroundMark x1="44250" y1="17276" x2="44250" y2="18937"/>
                          <a14:backgroundMark x1="45000" y1="21761" x2="45000" y2="21761"/>
                          <a14:backgroundMark x1="45750" y1="25914" x2="45500" y2="29070"/>
                          <a14:backgroundMark x1="45500" y1="31728" x2="45500" y2="31728"/>
                          <a14:backgroundMark x1="38000" y1="33223" x2="38000" y2="33223"/>
                          <a14:backgroundMark x1="49000" y1="30399" x2="49000" y2="30399"/>
                          <a14:backgroundMark x1="49750" y1="32558" x2="50000" y2="33721"/>
                          <a14:backgroundMark x1="73250" y1="40698" x2="73250" y2="40698"/>
                        </a14:backgroundRemoval>
                      </a14:imgEffect>
                    </a14:imgLayer>
                  </a14:imgProps>
                </a:ext>
                <a:ext uri="{28A0092B-C50C-407E-A947-70E740481C1C}">
                  <a14:useLocalDpi xmlns:a14="http://schemas.microsoft.com/office/drawing/2010/main" val="0"/>
                </a:ext>
              </a:extLst>
            </a:blip>
            <a:stretch>
              <a:fillRect/>
            </a:stretch>
          </p:blipFill>
          <p:spPr>
            <a:xfrm>
              <a:off x="2455234" y="1299399"/>
              <a:ext cx="4250366" cy="6396801"/>
            </a:xfrm>
            <a:prstGeom prst="rect">
              <a:avLst/>
            </a:prstGeom>
          </p:spPr>
        </p:pic>
        <p:pic>
          <p:nvPicPr>
            <p:cNvPr id="72" name="Picture 71"/>
            <p:cNvPicPr>
              <a:picLocks noChangeAspect="1"/>
            </p:cNvPicPr>
            <p:nvPr/>
          </p:nvPicPr>
          <p:blipFill rotWithShape="1">
            <a:blip r:embed="rId7">
              <a:extLst>
                <a:ext uri="{BEBA8EAE-BF5A-486C-A8C5-ECC9F3942E4B}">
                  <a14:imgProps xmlns:a14="http://schemas.microsoft.com/office/drawing/2010/main">
                    <a14:imgLayer r:embed="rId8">
                      <a14:imgEffect>
                        <a14:backgroundRemoval t="0" b="89898" l="9961" r="89941">
                          <a14:foregroundMark x1="37305" y1="11420" x2="37305" y2="11420"/>
                          <a14:foregroundMark x1="37988" y1="6442" x2="37988" y2="6442"/>
                          <a14:backgroundMark x1="40625" y1="18594" x2="45215" y2="45242"/>
                          <a14:backgroundMark x1="40723" y1="48902" x2="40625" y2="62225"/>
                          <a14:backgroundMark x1="30859" y1="46706" x2="33105" y2="62811"/>
                          <a14:backgroundMark x1="35352" y1="58858" x2="35352" y2="58858"/>
                          <a14:backgroundMark x1="34375" y1="50659" x2="34668" y2="60029"/>
                          <a14:backgroundMark x1="35254" y1="66179" x2="37793" y2="77599"/>
                          <a14:backgroundMark x1="43262" y1="72914" x2="53906" y2="42313"/>
                          <a14:backgroundMark x1="54199" y1="44802" x2="59961" y2="48755"/>
                          <a14:backgroundMark x1="64844" y1="71010" x2="71191" y2="57394"/>
                          <a14:backgroundMark x1="71289" y1="47438" x2="71289" y2="47438"/>
                          <a14:backgroundMark x1="69629" y1="31772" x2="79688" y2="47145"/>
                          <a14:backgroundMark x1="67188" y1="39092" x2="75098" y2="53587"/>
                          <a14:backgroundMark x1="63574" y1="25329" x2="50684" y2="48316"/>
                          <a14:backgroundMark x1="52246" y1="30015" x2="56348" y2="36603"/>
                          <a14:backgroundMark x1="52441" y1="22255" x2="36719" y2="28404"/>
                          <a14:backgroundMark x1="26855" y1="33236" x2="43262" y2="40849"/>
                          <a14:backgroundMark x1="43359" y1="18302" x2="49609" y2="18302"/>
                          <a14:backgroundMark x1="36426" y1="18594" x2="35840" y2="36457"/>
                          <a14:backgroundMark x1="44336" y1="15959" x2="48828" y2="17277"/>
                          <a14:backgroundMark x1="53125" y1="7760" x2="53125" y2="7760"/>
                        </a14:backgroundRemoval>
                      </a14:imgEffect>
                    </a14:imgLayer>
                  </a14:imgProps>
                </a:ext>
                <a:ext uri="{28A0092B-C50C-407E-A947-70E740481C1C}">
                  <a14:useLocalDpi xmlns:a14="http://schemas.microsoft.com/office/drawing/2010/main" val="0"/>
                </a:ext>
              </a:extLst>
            </a:blip>
            <a:srcRect l="29216" r="40799" b="77822"/>
            <a:stretch/>
          </p:blipFill>
          <p:spPr>
            <a:xfrm>
              <a:off x="2971799" y="1542963"/>
              <a:ext cx="2971801" cy="1466051"/>
            </a:xfrm>
            <a:prstGeom prst="rect">
              <a:avLst/>
            </a:prstGeom>
          </p:spPr>
        </p:pic>
      </p:grpSp>
      <p:grpSp>
        <p:nvGrpSpPr>
          <p:cNvPr id="81" name="Group 80"/>
          <p:cNvGrpSpPr/>
          <p:nvPr/>
        </p:nvGrpSpPr>
        <p:grpSpPr>
          <a:xfrm>
            <a:off x="4362449" y="533400"/>
            <a:ext cx="3943351" cy="1395919"/>
            <a:chOff x="4362449" y="533400"/>
            <a:chExt cx="3943351" cy="1395919"/>
          </a:xfrm>
        </p:grpSpPr>
        <p:sp>
          <p:nvSpPr>
            <p:cNvPr id="76" name="TextBox 75"/>
            <p:cNvSpPr txBox="1"/>
            <p:nvPr/>
          </p:nvSpPr>
          <p:spPr>
            <a:xfrm>
              <a:off x="5029200" y="533400"/>
              <a:ext cx="3276600" cy="584775"/>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200" dirty="0" smtClean="0"/>
                <a:t>Convocation</a:t>
              </a:r>
              <a:endParaRPr lang="en-US" sz="3200" dirty="0"/>
            </a:p>
          </p:txBody>
        </p:sp>
        <p:cxnSp>
          <p:nvCxnSpPr>
            <p:cNvPr id="78" name="Straight Arrow Connector 77"/>
            <p:cNvCxnSpPr/>
            <p:nvPr/>
          </p:nvCxnSpPr>
          <p:spPr>
            <a:xfrm flipH="1">
              <a:off x="4362449" y="990600"/>
              <a:ext cx="742951" cy="938719"/>
            </a:xfrm>
            <a:prstGeom prst="straightConnector1">
              <a:avLst/>
            </a:prstGeom>
            <a:ln w="38100">
              <a:solidFill>
                <a:schemeClr val="tx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38480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par>
                                <p:cTn id="27" presetID="1" presetClass="exit" presetSubtype="0" fill="hold" grpId="1" nodeType="withEffect">
                                  <p:stCondLst>
                                    <p:cond delay="0"/>
                                  </p:stCondLst>
                                  <p:childTnLst>
                                    <p:set>
                                      <p:cBhvr>
                                        <p:cTn id="28" dur="1" fill="hold">
                                          <p:stCondLst>
                                            <p:cond delay="0"/>
                                          </p:stCondLst>
                                        </p:cTn>
                                        <p:tgtEl>
                                          <p:spTgt spid="23"/>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0"/>
                                        </p:tgtEl>
                                        <p:attrNameLst>
                                          <p:attrName>style.visibility</p:attrName>
                                        </p:attrNameLst>
                                      </p:cBhvr>
                                      <p:to>
                                        <p:strVal val="visible"/>
                                      </p:to>
                                    </p:set>
                                  </p:childTnLst>
                                </p:cTn>
                              </p:par>
                              <p:par>
                                <p:cTn id="37" presetID="1" presetClass="entr" presetSubtype="0" fill="hold" grpId="2"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75"/>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p:bldP spid="22" grpId="0"/>
      <p:bldP spid="23" grpId="0"/>
      <p:bldP spid="23" grpId="1"/>
      <p:bldP spid="23" grpId="2"/>
      <p:bldP spid="40" grpId="0"/>
      <p:bldP spid="6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Summary- if you are not sure it’s okay!</a:t>
            </a:r>
            <a:endParaRPr lang="en-US" dirty="0"/>
          </a:p>
        </p:txBody>
      </p:sp>
      <p:sp>
        <p:nvSpPr>
          <p:cNvPr id="8" name="Content Placeholder 7"/>
          <p:cNvSpPr>
            <a:spLocks noGrp="1"/>
          </p:cNvSpPr>
          <p:nvPr>
            <p:ph idx="1"/>
          </p:nvPr>
        </p:nvSpPr>
        <p:spPr/>
        <p:txBody>
          <a:bodyPr>
            <a:normAutofit/>
          </a:bodyPr>
          <a:lstStyle/>
          <a:p>
            <a:r>
              <a:rPr lang="en-US" dirty="0" smtClean="0"/>
              <a:t>Explore</a:t>
            </a:r>
          </a:p>
          <a:p>
            <a:pPr lvl="1"/>
            <a:r>
              <a:rPr lang="en-US" dirty="0" smtClean="0"/>
              <a:t>Think interests &amp; strengths</a:t>
            </a:r>
          </a:p>
          <a:p>
            <a:pPr lvl="1"/>
            <a:r>
              <a:rPr lang="en-US" dirty="0" smtClean="0"/>
              <a:t>Pick what’s right at the time</a:t>
            </a:r>
            <a:endParaRPr lang="en-US" dirty="0"/>
          </a:p>
          <a:p>
            <a:r>
              <a:rPr lang="en-US" dirty="0" smtClean="0"/>
              <a:t>Stay open</a:t>
            </a:r>
          </a:p>
          <a:p>
            <a:pPr lvl="1"/>
            <a:r>
              <a:rPr lang="en-US" dirty="0" smtClean="0"/>
              <a:t>You’ve got time</a:t>
            </a:r>
          </a:p>
          <a:p>
            <a:pPr lvl="1"/>
            <a:r>
              <a:rPr lang="en-US" dirty="0" smtClean="0"/>
              <a:t>It’s ok to change your mind</a:t>
            </a:r>
          </a:p>
          <a:p>
            <a:r>
              <a:rPr lang="en-US" dirty="0" smtClean="0"/>
              <a:t>Take action</a:t>
            </a:r>
          </a:p>
          <a:p>
            <a:pPr lvl="1"/>
            <a:r>
              <a:rPr lang="en-US" dirty="0" smtClean="0"/>
              <a:t>Career paths are complex</a:t>
            </a:r>
          </a:p>
          <a:p>
            <a:pPr lvl="1"/>
            <a:r>
              <a:rPr lang="en-US" dirty="0" smtClean="0"/>
              <a:t>Exploration doesn’t happen on its own</a:t>
            </a:r>
          </a:p>
          <a:p>
            <a:endParaRPr lang="en-US" dirty="0"/>
          </a:p>
          <a:p>
            <a:endParaRPr lang="en-US" dirty="0"/>
          </a:p>
        </p:txBody>
      </p:sp>
      <p:sp>
        <p:nvSpPr>
          <p:cNvPr id="3" name="Footer Placeholder 2"/>
          <p:cNvSpPr>
            <a:spLocks noGrp="1"/>
          </p:cNvSpPr>
          <p:nvPr>
            <p:ph type="ftr" sz="quarter" idx="11"/>
          </p:nvPr>
        </p:nvSpPr>
        <p:spPr/>
        <p:txBody>
          <a:bodyPr/>
          <a:lstStyle/>
          <a:p>
            <a:pPr>
              <a:defRPr/>
            </a:pPr>
            <a:r>
              <a:rPr lang="en-US" smtClean="0"/>
              <a:t>Credits: SFU</a:t>
            </a:r>
            <a:endParaRPr lang="en-US"/>
          </a:p>
        </p:txBody>
      </p:sp>
    </p:spTree>
    <p:extLst>
      <p:ext uri="{BB962C8B-B14F-4D97-AF65-F5344CB8AC3E}">
        <p14:creationId xmlns:p14="http://schemas.microsoft.com/office/powerpoint/2010/main" val="3643106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subTnLst>
                                    <p:set>
                                      <p:cBhvr override="childStyle">
                                        <p:cTn dur="1" fill="hold" display="0" masterRel="nextClick" afterEffect="1"/>
                                        <p:tgtEl>
                                          <p:spTgt spid="8">
                                            <p:txEl>
                                              <p:pRg st="1" end="1"/>
                                            </p:txEl>
                                          </p:spTgt>
                                        </p:tgtEl>
                                        <p:attrNameLst>
                                          <p:attrName>style.visibility</p:attrName>
                                        </p:attrNameLst>
                                      </p:cBhvr>
                                      <p:to>
                                        <p:strVal val="hidden"/>
                                      </p:to>
                                    </p:set>
                                  </p:subTnLst>
                                </p:cTn>
                              </p:par>
                              <p:par>
                                <p:cTn id="9" presetID="1" presetClass="entr" presetSubtype="0" fill="hold" grpId="0"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subTnLst>
                                    <p:set>
                                      <p:cBhvr override="childStyle">
                                        <p:cTn dur="1" fill="hold" display="0" masterRel="nextClick" afterEffect="1"/>
                                        <p:tgtEl>
                                          <p:spTgt spid="8">
                                            <p:txEl>
                                              <p:pRg st="2" end="2"/>
                                            </p:txEl>
                                          </p:spTgt>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childTnLst>
                                  <p:subTnLst>
                                    <p:set>
                                      <p:cBhvr override="childStyle">
                                        <p:cTn dur="1" fill="hold" display="0" masterRel="nextClick" afterEffect="1"/>
                                        <p:tgtEl>
                                          <p:spTgt spid="8">
                                            <p:txEl>
                                              <p:pRg st="4" end="4"/>
                                            </p:txEl>
                                          </p:spTgt>
                                        </p:tgtEl>
                                        <p:attrNameLst>
                                          <p:attrName>style.visibility</p:attrName>
                                        </p:attrNameLst>
                                      </p:cBhvr>
                                      <p:to>
                                        <p:strVal val="hidden"/>
                                      </p:to>
                                    </p:set>
                                  </p:subTnLst>
                                </p:cTn>
                              </p:par>
                              <p:par>
                                <p:cTn id="17" presetID="1" presetClass="entr" presetSubtype="0" fill="hold" grpId="0" nodeType="with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subTnLst>
                                    <p:set>
                                      <p:cBhvr override="childStyle">
                                        <p:cTn dur="1" fill="hold" display="0" masterRel="nextClick" afterEffect="1"/>
                                        <p:tgtEl>
                                          <p:spTgt spid="8">
                                            <p:txEl>
                                              <p:pRg st="5" end="5"/>
                                            </p:txEl>
                                          </p:spTgt>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xEl>
                                              <p:pRg st="7" end="7"/>
                                            </p:txEl>
                                          </p:spTgt>
                                        </p:tgtEl>
                                        <p:attrNameLst>
                                          <p:attrName>style.visibility</p:attrName>
                                        </p:attrNameLst>
                                      </p:cBhvr>
                                      <p:to>
                                        <p:strVal val="visible"/>
                                      </p:to>
                                    </p:set>
                                  </p:childTnLst>
                                  <p:subTnLst>
                                    <p:set>
                                      <p:cBhvr override="childStyle">
                                        <p:cTn dur="1" fill="hold" display="0" masterRel="nextClick" afterEffect="1"/>
                                        <p:tgtEl>
                                          <p:spTgt spid="8">
                                            <p:txEl>
                                              <p:pRg st="7" end="7"/>
                                            </p:txEl>
                                          </p:spTgt>
                                        </p:tgtEl>
                                        <p:attrNameLst>
                                          <p:attrName>style.visibility</p:attrName>
                                        </p:attrNameLst>
                                      </p:cBhvr>
                                      <p:to>
                                        <p:strVal val="hidden"/>
                                      </p:to>
                                    </p:set>
                                  </p:subTnLst>
                                </p:cTn>
                              </p:par>
                              <p:par>
                                <p:cTn id="25" presetID="1" presetClass="entr" presetSubtype="0" fill="hold" grpId="0" nodeType="withEffect">
                                  <p:stCondLst>
                                    <p:cond delay="0"/>
                                  </p:stCondLst>
                                  <p:childTnLst>
                                    <p:set>
                                      <p:cBhvr>
                                        <p:cTn id="26" dur="1" fill="hold">
                                          <p:stCondLst>
                                            <p:cond delay="0"/>
                                          </p:stCondLst>
                                        </p:cTn>
                                        <p:tgtEl>
                                          <p:spTgt spid="8">
                                            <p:txEl>
                                              <p:pRg st="8" end="8"/>
                                            </p:txEl>
                                          </p:spTgt>
                                        </p:tgtEl>
                                        <p:attrNameLst>
                                          <p:attrName>style.visibility</p:attrName>
                                        </p:attrNameLst>
                                      </p:cBhvr>
                                      <p:to>
                                        <p:strVal val="visible"/>
                                      </p:to>
                                    </p:set>
                                  </p:childTnLst>
                                  <p:subTnLst>
                                    <p:set>
                                      <p:cBhvr override="childStyle">
                                        <p:cTn dur="1" fill="hold" display="0" masterRel="nextClick" afterEffect="1"/>
                                        <p:tgtEl>
                                          <p:spTgt spid="8">
                                            <p:txEl>
                                              <p:pRg st="8" end="8"/>
                                            </p:txEl>
                                          </p:spTgt>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ChangeArrowheads="1"/>
          </p:cNvSpPr>
          <p:nvPr>
            <p:ph type="title"/>
          </p:nvPr>
        </p:nvSpPr>
        <p:spPr/>
        <p:txBody>
          <a:bodyPr>
            <a:noAutofit/>
          </a:bodyPr>
          <a:lstStyle/>
          <a:p>
            <a:pPr eaLnBrk="1" hangingPunct="1"/>
            <a:r>
              <a:rPr lang="en-US" sz="2400" dirty="0" smtClean="0"/>
              <a:t>Questions? </a:t>
            </a:r>
            <a:br>
              <a:rPr lang="en-US" sz="2400" dirty="0" smtClean="0"/>
            </a:br>
            <a:r>
              <a:rPr lang="en-US" sz="2400" dirty="0" smtClean="0"/>
              <a:t>Please visit see your Counsellor or Mrs. Moorehouse</a:t>
            </a:r>
            <a:endParaRPr lang="en-CA" sz="2400" dirty="0" smtClean="0"/>
          </a:p>
        </p:txBody>
      </p:sp>
      <p:pic>
        <p:nvPicPr>
          <p:cNvPr id="82946" name="Picture 6" descr="j0404263"/>
          <p:cNvPicPr>
            <a:picLocks noChangeAspect="1" noChangeArrowheads="1"/>
          </p:cNvPicPr>
          <p:nvPr/>
        </p:nvPicPr>
        <p:blipFill>
          <a:blip r:embed="rId2" cstate="print"/>
          <a:srcRect/>
          <a:stretch>
            <a:fillRect/>
          </a:stretch>
        </p:blipFill>
        <p:spPr bwMode="auto">
          <a:xfrm>
            <a:off x="2514600" y="2581275"/>
            <a:ext cx="3890963" cy="3589338"/>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normAutofit fontScale="90000"/>
          </a:bodyPr>
          <a:lstStyle/>
          <a:p>
            <a:pPr eaLnBrk="1" hangingPunct="1"/>
            <a:r>
              <a:rPr lang="en-US" dirty="0" smtClean="0"/>
              <a:t>Advice for students from Previous Grade 12’s:</a:t>
            </a:r>
          </a:p>
        </p:txBody>
      </p:sp>
      <p:sp>
        <p:nvSpPr>
          <p:cNvPr id="19458" name="Content Placeholder 3"/>
          <p:cNvSpPr>
            <a:spLocks noGrp="1"/>
          </p:cNvSpPr>
          <p:nvPr>
            <p:ph sz="quarter" idx="1"/>
          </p:nvPr>
        </p:nvSpPr>
        <p:spPr>
          <a:xfrm>
            <a:off x="263524" y="1598613"/>
            <a:ext cx="8651876" cy="5564187"/>
          </a:xfrm>
        </p:spPr>
        <p:txBody>
          <a:bodyPr>
            <a:normAutofit/>
          </a:bodyPr>
          <a:lstStyle/>
          <a:p>
            <a:pPr eaLnBrk="1" hangingPunct="1"/>
            <a:r>
              <a:rPr lang="en-US" sz="2800" dirty="0" smtClean="0"/>
              <a:t>Read the Howl daily (on the website</a:t>
            </a:r>
            <a:r>
              <a:rPr lang="en-US" sz="2800" dirty="0" smtClean="0"/>
              <a:t>)</a:t>
            </a:r>
          </a:p>
          <a:p>
            <a:pPr eaLnBrk="1" hangingPunct="1"/>
            <a:r>
              <a:rPr lang="en-US" sz="2800" dirty="0" smtClean="0"/>
              <a:t>Make sure you will meet Graduation Requirements</a:t>
            </a:r>
            <a:endParaRPr lang="en-US" sz="2800" dirty="0" smtClean="0"/>
          </a:p>
          <a:p>
            <a:pPr eaLnBrk="1" hangingPunct="1"/>
            <a:r>
              <a:rPr lang="en-US" sz="2800" dirty="0" smtClean="0"/>
              <a:t>Visit the Career Facilitator</a:t>
            </a:r>
          </a:p>
          <a:p>
            <a:pPr eaLnBrk="1" hangingPunct="1"/>
            <a:r>
              <a:rPr lang="en-US" sz="2800" dirty="0" smtClean="0"/>
              <a:t>Attend as many post secondary information sessions as possible (several happening now)</a:t>
            </a:r>
          </a:p>
          <a:p>
            <a:pPr eaLnBrk="1" hangingPunct="1"/>
            <a:r>
              <a:rPr lang="en-US" sz="2800" dirty="0" smtClean="0"/>
              <a:t>Apply to more than 1 school (have a back up plan)</a:t>
            </a:r>
          </a:p>
          <a:p>
            <a:pPr eaLnBrk="1" hangingPunct="1"/>
            <a:r>
              <a:rPr lang="en-US" sz="2800" dirty="0" smtClean="0"/>
              <a:t>Finish </a:t>
            </a:r>
            <a:r>
              <a:rPr lang="en-US" sz="2800" dirty="0" smtClean="0"/>
              <a:t>Your Grad Transitions</a:t>
            </a:r>
          </a:p>
          <a:p>
            <a:pPr eaLnBrk="1" hangingPunct="1"/>
            <a:r>
              <a:rPr lang="en-US" sz="2800" dirty="0" smtClean="0"/>
              <a:t>Stay organized </a:t>
            </a:r>
            <a:endParaRPr lang="en-US" sz="2800" dirty="0"/>
          </a:p>
          <a:p>
            <a:pPr eaLnBrk="1" hangingPunct="1"/>
            <a:r>
              <a:rPr lang="en-US" sz="2800" dirty="0" smtClean="0"/>
              <a:t>Apply for Scholarships</a:t>
            </a:r>
            <a:endParaRPr lang="en-US" sz="28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p:txBody>
          <a:bodyPr/>
          <a:lstStyle/>
          <a:p>
            <a:pPr eaLnBrk="1" hangingPunct="1"/>
            <a:r>
              <a:rPr lang="en-US" dirty="0" smtClean="0"/>
              <a:t>Financial Aid</a:t>
            </a:r>
            <a:endParaRPr lang="en-CA" dirty="0" smtClean="0"/>
          </a:p>
        </p:txBody>
      </p:sp>
      <p:sp>
        <p:nvSpPr>
          <p:cNvPr id="34818" name="Rectangle 3"/>
          <p:cNvSpPr>
            <a:spLocks noGrp="1" noChangeArrowheads="1"/>
          </p:cNvSpPr>
          <p:nvPr>
            <p:ph sz="quarter" idx="1"/>
          </p:nvPr>
        </p:nvSpPr>
        <p:spPr/>
        <p:txBody>
          <a:bodyPr/>
          <a:lstStyle/>
          <a:p>
            <a:pPr eaLnBrk="1" hangingPunct="1"/>
            <a:r>
              <a:rPr lang="en-US" dirty="0" smtClean="0"/>
              <a:t>Grade 11 &amp; 12 marks are often considered</a:t>
            </a:r>
          </a:p>
          <a:p>
            <a:pPr eaLnBrk="1" hangingPunct="1"/>
            <a:r>
              <a:rPr lang="en-US" dirty="0" smtClean="0"/>
              <a:t>You may get money for many reasons: grades, involvement in school, volunteer work, financial need, parent association with organizations…</a:t>
            </a:r>
          </a:p>
          <a:p>
            <a:pPr eaLnBrk="1" hangingPunct="1"/>
            <a:r>
              <a:rPr lang="en-US" dirty="0" smtClean="0"/>
              <a:t>You must APPLY to be eligible</a:t>
            </a:r>
          </a:p>
          <a:p>
            <a:pPr eaLnBrk="1" hangingPunct="1"/>
            <a:r>
              <a:rPr lang="en-US" dirty="0" smtClean="0"/>
              <a:t>Make sure you have a Social Insurance Number</a:t>
            </a:r>
          </a:p>
          <a:p>
            <a:pPr eaLnBrk="1" hangingPunct="1"/>
            <a:endParaRPr lang="en-CA" dirty="0" smtClean="0"/>
          </a:p>
        </p:txBody>
      </p:sp>
      <p:pic>
        <p:nvPicPr>
          <p:cNvPr id="34819" name="Picture 4" descr="bs00508_"/>
          <p:cNvPicPr>
            <a:picLocks noChangeAspect="1" noChangeArrowheads="1"/>
          </p:cNvPicPr>
          <p:nvPr/>
        </p:nvPicPr>
        <p:blipFill>
          <a:blip r:embed="rId2" cstate="print"/>
          <a:srcRect/>
          <a:stretch>
            <a:fillRect/>
          </a:stretch>
        </p:blipFill>
        <p:spPr bwMode="auto">
          <a:xfrm>
            <a:off x="7391400" y="3733800"/>
            <a:ext cx="1574800" cy="16621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lstStyle/>
          <a:p>
            <a:pPr eaLnBrk="1" hangingPunct="1"/>
            <a:r>
              <a:rPr lang="en-US" dirty="0" smtClean="0"/>
              <a:t>Scholarships</a:t>
            </a:r>
            <a:endParaRPr lang="en-CA" dirty="0" smtClean="0"/>
          </a:p>
        </p:txBody>
      </p:sp>
      <p:sp>
        <p:nvSpPr>
          <p:cNvPr id="35842" name="Rectangle 3"/>
          <p:cNvSpPr>
            <a:spLocks noGrp="1" noChangeArrowheads="1"/>
          </p:cNvSpPr>
          <p:nvPr>
            <p:ph sz="quarter" idx="1"/>
          </p:nvPr>
        </p:nvSpPr>
        <p:spPr/>
        <p:txBody>
          <a:bodyPr>
            <a:normAutofit/>
          </a:bodyPr>
          <a:lstStyle/>
          <a:p>
            <a:pPr eaLnBrk="1" hangingPunct="1"/>
            <a:endParaRPr lang="en-US" sz="2800" dirty="0" smtClean="0"/>
          </a:p>
          <a:p>
            <a:pPr eaLnBrk="1" hangingPunct="1"/>
            <a:r>
              <a:rPr lang="en-US" sz="2800" dirty="0" smtClean="0"/>
              <a:t>External Scholarships</a:t>
            </a:r>
          </a:p>
          <a:p>
            <a:pPr eaLnBrk="1" hangingPunct="1"/>
            <a:r>
              <a:rPr lang="en-US" sz="2800" dirty="0" smtClean="0"/>
              <a:t>University Entrance Scholarships</a:t>
            </a:r>
          </a:p>
          <a:p>
            <a:pPr eaLnBrk="1" hangingPunct="1"/>
            <a:r>
              <a:rPr lang="en-US" sz="2800" dirty="0" smtClean="0"/>
              <a:t>Provincial Scholarships</a:t>
            </a:r>
          </a:p>
          <a:p>
            <a:pPr eaLnBrk="1" hangingPunct="1"/>
            <a:r>
              <a:rPr lang="en-US" sz="2800" dirty="0" smtClean="0"/>
              <a:t>Local Scholarships</a:t>
            </a:r>
          </a:p>
          <a:p>
            <a:pPr eaLnBrk="1" hangingPunct="1"/>
            <a:r>
              <a:rPr lang="en-US" sz="2800" dirty="0" smtClean="0"/>
              <a:t>District Scholarships- Meeting in March 2017</a:t>
            </a:r>
          </a:p>
          <a:p>
            <a:pPr lvl="1"/>
            <a:r>
              <a:rPr lang="en-US" sz="2300" dirty="0" smtClean="0"/>
              <a:t>Also refer to Ms. Moorhouse’s website</a:t>
            </a:r>
          </a:p>
          <a:p>
            <a:pPr marL="0" indent="0">
              <a:buNone/>
            </a:pPr>
            <a:endParaRPr lang="en-US" sz="28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914400"/>
          </a:xfrm>
        </p:spPr>
        <p:txBody>
          <a:bodyPr>
            <a:normAutofit fontScale="90000"/>
          </a:bodyPr>
          <a:lstStyle/>
          <a:p>
            <a:r>
              <a:rPr lang="en-US" dirty="0" smtClean="0"/>
              <a:t>Career Facilitator</a:t>
            </a:r>
            <a:br>
              <a:rPr lang="en-US" dirty="0" smtClean="0"/>
            </a:br>
            <a:r>
              <a:rPr lang="en-US" dirty="0" smtClean="0"/>
              <a:t>Mrs. Moorhouse</a:t>
            </a:r>
            <a:endParaRPr lang="en-US" dirty="0"/>
          </a:p>
        </p:txBody>
      </p:sp>
      <p:sp>
        <p:nvSpPr>
          <p:cNvPr id="3" name="Content Placeholder 2"/>
          <p:cNvSpPr>
            <a:spLocks noGrp="1"/>
          </p:cNvSpPr>
          <p:nvPr>
            <p:ph sz="quarter" idx="1"/>
          </p:nvPr>
        </p:nvSpPr>
        <p:spPr/>
        <p:txBody>
          <a:bodyPr/>
          <a:lstStyle/>
          <a:p>
            <a:pPr>
              <a:buFont typeface="Wingdings" panose="05000000000000000000" pitchFamily="2" charset="2"/>
              <a:buChar char="q"/>
            </a:pPr>
            <a:r>
              <a:rPr lang="en-US" sz="2400" dirty="0">
                <a:hlinkClick r:id="rId2"/>
              </a:rPr>
              <a:t>http://</a:t>
            </a:r>
            <a:r>
              <a:rPr lang="en-US" sz="2400" dirty="0" smtClean="0">
                <a:hlinkClick r:id="rId2"/>
              </a:rPr>
              <a:t>www.sd43.bc.ca/school/pinetree/ProgramsServices/career/Pages/default.aspx</a:t>
            </a:r>
            <a:endParaRPr lang="en-US" sz="2400" dirty="0" smtClean="0"/>
          </a:p>
          <a:p>
            <a:pPr marL="0" indent="0">
              <a:buNone/>
            </a:pPr>
            <a:endParaRPr lang="en-US" dirty="0" smtClean="0"/>
          </a:p>
          <a:p>
            <a:pPr>
              <a:buFont typeface="Wingdings" panose="05000000000000000000" pitchFamily="2" charset="2"/>
              <a:buChar char="q"/>
            </a:pPr>
            <a:r>
              <a:rPr lang="en-US" dirty="0" smtClean="0"/>
              <a:t>Scholarship Information</a:t>
            </a:r>
          </a:p>
          <a:p>
            <a:pPr>
              <a:buFont typeface="Wingdings" panose="05000000000000000000" pitchFamily="2" charset="2"/>
              <a:buChar char="q"/>
            </a:pPr>
            <a:r>
              <a:rPr lang="en-US" dirty="0" smtClean="0"/>
              <a:t>Financial Aid</a:t>
            </a:r>
          </a:p>
          <a:p>
            <a:pPr>
              <a:buFont typeface="Wingdings" panose="05000000000000000000" pitchFamily="2" charset="2"/>
              <a:buChar char="q"/>
            </a:pPr>
            <a:r>
              <a:rPr lang="en-US" dirty="0" smtClean="0"/>
              <a:t>Post Secondary Information</a:t>
            </a:r>
          </a:p>
          <a:p>
            <a:pPr>
              <a:buFont typeface="Wingdings" panose="05000000000000000000" pitchFamily="2" charset="2"/>
              <a:buChar char="q"/>
            </a:pPr>
            <a:r>
              <a:rPr lang="en-US" dirty="0" smtClean="0"/>
              <a:t>Career Information</a:t>
            </a:r>
            <a:endParaRPr lang="en-US" dirty="0"/>
          </a:p>
        </p:txBody>
      </p:sp>
    </p:spTree>
    <p:extLst>
      <p:ext uri="{BB962C8B-B14F-4D97-AF65-F5344CB8AC3E}">
        <p14:creationId xmlns:p14="http://schemas.microsoft.com/office/powerpoint/2010/main" val="1954774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p:txBody>
          <a:bodyPr/>
          <a:lstStyle/>
          <a:p>
            <a:pPr eaLnBrk="1" hangingPunct="1"/>
            <a:r>
              <a:rPr lang="en-CA" dirty="0" smtClean="0"/>
              <a:t>CAREER CENTRE   </a:t>
            </a:r>
          </a:p>
        </p:txBody>
      </p:sp>
      <p:pic>
        <p:nvPicPr>
          <p:cNvPr id="20483" name="Picture 11" descr="MCBD06663_0000[1]"/>
          <p:cNvPicPr>
            <a:picLocks noChangeAspect="1" noChangeArrowheads="1"/>
          </p:cNvPicPr>
          <p:nvPr/>
        </p:nvPicPr>
        <p:blipFill>
          <a:blip r:embed="rId3" cstate="print"/>
          <a:srcRect/>
          <a:stretch>
            <a:fillRect/>
          </a:stretch>
        </p:blipFill>
        <p:spPr bwMode="auto">
          <a:xfrm>
            <a:off x="7010400" y="304800"/>
            <a:ext cx="1371600" cy="1190625"/>
          </a:xfrm>
          <a:prstGeom prst="rect">
            <a:avLst/>
          </a:prstGeom>
          <a:noFill/>
          <a:ln w="9525">
            <a:noFill/>
            <a:miter lim="800000"/>
            <a:headEnd/>
            <a:tailEnd/>
          </a:ln>
        </p:spPr>
      </p:pic>
      <p:pic>
        <p:nvPicPr>
          <p:cNvPr id="1026" name="Picture 2"/>
          <p:cNvPicPr>
            <a:picLocks noGrp="1" noChangeAspect="1" noChangeArrowheads="1"/>
          </p:cNvPicPr>
          <p:nvPr>
            <p:ph sz="quarter" idx="1"/>
          </p:nvPr>
        </p:nvPicPr>
        <p:blipFill>
          <a:blip r:embed="rId4">
            <a:extLst>
              <a:ext uri="{28A0092B-C50C-407E-A947-70E740481C1C}">
                <a14:useLocalDpi xmlns:a14="http://schemas.microsoft.com/office/drawing/2010/main" val="0"/>
              </a:ext>
            </a:extLst>
          </a:blip>
          <a:srcRect/>
          <a:stretch>
            <a:fillRect/>
          </a:stretch>
        </p:blipFill>
        <p:spPr bwMode="auto">
          <a:xfrm>
            <a:off x="152400" y="900112"/>
            <a:ext cx="8959009" cy="5653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34228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p:txBody>
          <a:bodyPr>
            <a:normAutofit/>
          </a:bodyPr>
          <a:lstStyle/>
          <a:p>
            <a:pPr eaLnBrk="1" hangingPunct="1"/>
            <a:r>
              <a:rPr lang="en-US" sz="2800" dirty="0" smtClean="0"/>
              <a:t>Post Secondary Education: </a:t>
            </a:r>
            <a:r>
              <a:rPr lang="en-US" sz="2800" i="1" dirty="0" smtClean="0"/>
              <a:t>Simon Fraser University </a:t>
            </a:r>
            <a:endParaRPr lang="en-US" sz="2800" dirty="0" smtClean="0"/>
          </a:p>
        </p:txBody>
      </p:sp>
      <p:sp>
        <p:nvSpPr>
          <p:cNvPr id="50178" name="Rectangle 3"/>
          <p:cNvSpPr>
            <a:spLocks noGrp="1" noChangeArrowheads="1"/>
          </p:cNvSpPr>
          <p:nvPr>
            <p:ph sz="quarter" idx="1"/>
          </p:nvPr>
        </p:nvSpPr>
        <p:spPr>
          <a:xfrm>
            <a:off x="301752" y="1527048"/>
            <a:ext cx="8503920" cy="5026152"/>
          </a:xfrm>
        </p:spPr>
        <p:txBody>
          <a:bodyPr>
            <a:normAutofit/>
          </a:bodyPr>
          <a:lstStyle/>
          <a:p>
            <a:pPr eaLnBrk="1" hangingPunct="1">
              <a:lnSpc>
                <a:spcPct val="90000"/>
              </a:lnSpc>
              <a:buFontTx/>
              <a:buNone/>
            </a:pPr>
            <a:r>
              <a:rPr lang="en-US" sz="1800" b="1" dirty="0" smtClean="0"/>
              <a:t>General Admission:</a:t>
            </a:r>
          </a:p>
          <a:p>
            <a:pPr eaLnBrk="1" hangingPunct="1">
              <a:lnSpc>
                <a:spcPct val="90000"/>
              </a:lnSpc>
            </a:pPr>
            <a:r>
              <a:rPr lang="en-US" sz="1400" dirty="0" smtClean="0"/>
              <a:t>Graduation</a:t>
            </a:r>
          </a:p>
          <a:p>
            <a:pPr eaLnBrk="1" hangingPunct="1">
              <a:lnSpc>
                <a:spcPct val="90000"/>
              </a:lnSpc>
            </a:pPr>
            <a:r>
              <a:rPr lang="en-US" sz="1400" dirty="0" smtClean="0"/>
              <a:t>English 11 &amp; 12</a:t>
            </a:r>
          </a:p>
          <a:p>
            <a:pPr eaLnBrk="1" hangingPunct="1">
              <a:lnSpc>
                <a:spcPct val="90000"/>
              </a:lnSpc>
            </a:pPr>
            <a:r>
              <a:rPr lang="en-US" sz="1400" dirty="0" smtClean="0"/>
              <a:t>Socials 11</a:t>
            </a:r>
          </a:p>
          <a:p>
            <a:pPr eaLnBrk="1" hangingPunct="1">
              <a:lnSpc>
                <a:spcPct val="90000"/>
              </a:lnSpc>
            </a:pPr>
            <a:r>
              <a:rPr lang="en-US" sz="1400" dirty="0" smtClean="0"/>
              <a:t>Precalculus 11 or Foundations of Mathematics 11</a:t>
            </a:r>
            <a:endParaRPr lang="en-US" sz="1400" i="1" dirty="0" smtClean="0"/>
          </a:p>
          <a:p>
            <a:pPr eaLnBrk="1" hangingPunct="1">
              <a:lnSpc>
                <a:spcPct val="90000"/>
              </a:lnSpc>
            </a:pPr>
            <a:r>
              <a:rPr lang="en-US" sz="1400" dirty="0" smtClean="0"/>
              <a:t>Language 11 (beginner language 11 or higher) </a:t>
            </a:r>
          </a:p>
          <a:p>
            <a:pPr eaLnBrk="1" hangingPunct="1">
              <a:lnSpc>
                <a:spcPct val="90000"/>
              </a:lnSpc>
            </a:pPr>
            <a:r>
              <a:rPr lang="en-US" sz="1400" dirty="0" smtClean="0"/>
              <a:t>Academic Science 11 </a:t>
            </a:r>
          </a:p>
          <a:p>
            <a:pPr eaLnBrk="1" hangingPunct="1">
              <a:lnSpc>
                <a:spcPct val="90000"/>
              </a:lnSpc>
              <a:buFontTx/>
              <a:buNone/>
            </a:pPr>
            <a:r>
              <a:rPr lang="en-US" sz="2400" dirty="0" smtClean="0"/>
              <a:t>     </a:t>
            </a:r>
          </a:p>
          <a:p>
            <a:pPr eaLnBrk="1" hangingPunct="1">
              <a:lnSpc>
                <a:spcPct val="90000"/>
              </a:lnSpc>
            </a:pPr>
            <a:endParaRPr lang="en-US" sz="2400" dirty="0" smtClean="0"/>
          </a:p>
        </p:txBody>
      </p:sp>
      <p:sp>
        <p:nvSpPr>
          <p:cNvPr id="50179" name="Rectangle 4"/>
          <p:cNvSpPr>
            <a:spLocks noGrp="1" noChangeArrowheads="1"/>
          </p:cNvSpPr>
          <p:nvPr>
            <p:ph sz="half" idx="4294967295"/>
          </p:nvPr>
        </p:nvSpPr>
        <p:spPr>
          <a:xfrm>
            <a:off x="304800" y="3276600"/>
            <a:ext cx="8610600" cy="3238500"/>
          </a:xfrm>
        </p:spPr>
        <p:txBody>
          <a:bodyPr>
            <a:normAutofit/>
          </a:bodyPr>
          <a:lstStyle/>
          <a:p>
            <a:pPr eaLnBrk="1" hangingPunct="1">
              <a:buFontTx/>
              <a:buNone/>
            </a:pPr>
            <a:r>
              <a:rPr lang="en-US" sz="2400" b="1" dirty="0" smtClean="0"/>
              <a:t>Entrance Averages:</a:t>
            </a:r>
            <a:endParaRPr lang="en-US" sz="2400" dirty="0" smtClean="0"/>
          </a:p>
          <a:p>
            <a:pPr eaLnBrk="1" hangingPunct="1"/>
            <a:r>
              <a:rPr lang="en-US" sz="2000" dirty="0" smtClean="0"/>
              <a:t>Based on 4 Grade 12 Courses</a:t>
            </a:r>
          </a:p>
          <a:p>
            <a:pPr eaLnBrk="1" hangingPunct="1"/>
            <a:r>
              <a:rPr lang="en-US" sz="2000" dirty="0" smtClean="0"/>
              <a:t>English 12 </a:t>
            </a:r>
            <a:endParaRPr lang="en-US" sz="2000" i="1" dirty="0" smtClean="0"/>
          </a:p>
          <a:p>
            <a:pPr eaLnBrk="1" hangingPunct="1"/>
            <a:r>
              <a:rPr lang="en-US" sz="2000" dirty="0" smtClean="0"/>
              <a:t>3 other academic 12’s </a:t>
            </a:r>
          </a:p>
          <a:p>
            <a:pPr eaLnBrk="1" hangingPunct="1">
              <a:buFontTx/>
              <a:buNone/>
            </a:pPr>
            <a:r>
              <a:rPr lang="en-US" sz="1400" dirty="0" smtClean="0"/>
              <a:t>	</a:t>
            </a:r>
            <a:r>
              <a:rPr lang="en-US" sz="1600" dirty="0" smtClean="0"/>
              <a:t>BC First Nations Studies 12 , Biology 12, Calculus 12, Chemistry 12, Comparative Civilizations 12, Economics 12, English Lit 12, Pre-Calculus 12, French 12, Geography 12, History 12, Japanese 12, Law 12, Mandarin 12, Physics 12, Spanish 12</a:t>
            </a:r>
          </a:p>
          <a:p>
            <a:pPr eaLnBrk="1" hangingPunct="1">
              <a:buFontTx/>
              <a:buNone/>
            </a:pPr>
            <a:endParaRPr lang="en-US" sz="1600" dirty="0" smtClean="0"/>
          </a:p>
          <a:p>
            <a:pPr eaLnBrk="1" hangingPunct="1"/>
            <a:r>
              <a:rPr lang="en-US" sz="1800" dirty="0" smtClean="0"/>
              <a:t>Note: SFU Accepts Language Challenge exams for admission purposes.</a:t>
            </a:r>
            <a:endParaRPr lang="en-US" sz="2400" dirty="0" smtClean="0"/>
          </a:p>
          <a:p>
            <a:pPr eaLnBrk="1" hangingPunct="1">
              <a:buFontTx/>
              <a:buNone/>
            </a:pPr>
            <a:endParaRPr lang="en-US" dirty="0" smtClean="0"/>
          </a:p>
        </p:txBody>
      </p:sp>
    </p:spTree>
    <p:extLst>
      <p:ext uri="{BB962C8B-B14F-4D97-AF65-F5344CB8AC3E}">
        <p14:creationId xmlns:p14="http://schemas.microsoft.com/office/powerpoint/2010/main" val="28941271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54"/>
          <p:cNvSpPr>
            <a:spLocks noGrp="1" noChangeArrowheads="1"/>
          </p:cNvSpPr>
          <p:nvPr>
            <p:ph type="title"/>
          </p:nvPr>
        </p:nvSpPr>
        <p:spPr>
          <a:xfrm>
            <a:off x="301752" y="0"/>
            <a:ext cx="8534400" cy="1066800"/>
          </a:xfrm>
        </p:spPr>
        <p:txBody>
          <a:bodyPr>
            <a:noAutofit/>
          </a:bodyPr>
          <a:lstStyle/>
          <a:p>
            <a:pPr eaLnBrk="1" hangingPunct="1"/>
            <a:r>
              <a:rPr lang="en-US" sz="2800" dirty="0" smtClean="0"/>
              <a:t/>
            </a:r>
            <a:br>
              <a:rPr lang="en-US" sz="2800" dirty="0" smtClean="0"/>
            </a:br>
            <a:r>
              <a:rPr lang="en-US" sz="2800" dirty="0"/>
              <a:t/>
            </a:r>
            <a:br>
              <a:rPr lang="en-US" sz="2800" dirty="0"/>
            </a:br>
            <a:r>
              <a:rPr lang="en-US" sz="2800" dirty="0" smtClean="0"/>
              <a:t/>
            </a:r>
            <a:br>
              <a:rPr lang="en-US" sz="2800" dirty="0" smtClean="0"/>
            </a:br>
            <a:r>
              <a:rPr lang="en-US" sz="2800" dirty="0"/>
              <a:t/>
            </a:r>
            <a:br>
              <a:rPr lang="en-US" sz="2800" dirty="0"/>
            </a:br>
            <a:r>
              <a:rPr lang="en-US" sz="2800" dirty="0" smtClean="0"/>
              <a:t/>
            </a:r>
            <a:br>
              <a:rPr lang="en-US" sz="2800" dirty="0" smtClean="0"/>
            </a:br>
            <a:r>
              <a:rPr lang="en-US" sz="2800" dirty="0"/>
              <a:t/>
            </a:r>
            <a:br>
              <a:rPr lang="en-US" sz="2800" dirty="0"/>
            </a:br>
            <a:r>
              <a:rPr lang="en-US" sz="2800" dirty="0" smtClean="0"/>
              <a:t>SFU has Quantitative and English Language Skills Requirements</a:t>
            </a:r>
          </a:p>
        </p:txBody>
      </p:sp>
      <p:sp>
        <p:nvSpPr>
          <p:cNvPr id="51202" name="Rectangle 255"/>
          <p:cNvSpPr>
            <a:spLocks noGrp="1" noChangeArrowheads="1"/>
          </p:cNvSpPr>
          <p:nvPr>
            <p:ph sz="quarter" idx="1"/>
          </p:nvPr>
        </p:nvSpPr>
        <p:spPr>
          <a:xfrm>
            <a:off x="263524" y="1598613"/>
            <a:ext cx="8194675" cy="5030787"/>
          </a:xfrm>
        </p:spPr>
        <p:txBody>
          <a:bodyPr>
            <a:normAutofit/>
          </a:bodyPr>
          <a:lstStyle/>
          <a:p>
            <a:pPr lvl="1" eaLnBrk="1" hangingPunct="1"/>
            <a:r>
              <a:rPr lang="en-US" dirty="0" smtClean="0"/>
              <a:t>Generally:</a:t>
            </a:r>
            <a:endParaRPr lang="en-US" dirty="0"/>
          </a:p>
          <a:p>
            <a:pPr lvl="1" eaLnBrk="1" hangingPunct="1"/>
            <a:r>
              <a:rPr lang="en-US" dirty="0" smtClean="0"/>
              <a:t>70% in Foundations of Math 11, Precalculus 11 or Precalculus 12 depending on the program you are applying to (if your mark is below 60%- will not be considered for entrance)</a:t>
            </a:r>
          </a:p>
          <a:p>
            <a:pPr lvl="1" algn="ctr" eaLnBrk="1" hangingPunct="1">
              <a:buFontTx/>
              <a:buNone/>
            </a:pPr>
            <a:r>
              <a:rPr lang="en-US" b="1" dirty="0" smtClean="0"/>
              <a:t>AND</a:t>
            </a:r>
            <a:endParaRPr lang="en-US" b="1" dirty="0"/>
          </a:p>
          <a:p>
            <a:pPr lvl="1">
              <a:buFont typeface="Courier New" panose="02070309020205020404" pitchFamily="49" charset="0"/>
              <a:buChar char="o"/>
            </a:pPr>
            <a:r>
              <a:rPr lang="en-US" dirty="0">
                <a:solidFill>
                  <a:schemeClr val="tx2"/>
                </a:solidFill>
              </a:rPr>
              <a:t>75% or higher in English 12 (final </a:t>
            </a:r>
            <a:r>
              <a:rPr lang="en-US" dirty="0" smtClean="0">
                <a:solidFill>
                  <a:schemeClr val="tx2"/>
                </a:solidFill>
              </a:rPr>
              <a:t>blended- in order to take a first year English course)</a:t>
            </a:r>
          </a:p>
          <a:p>
            <a:pPr lvl="1">
              <a:buFont typeface="Courier New" panose="02070309020205020404" pitchFamily="49" charset="0"/>
              <a:buChar char="o"/>
            </a:pPr>
            <a:endParaRPr lang="en-US" dirty="0"/>
          </a:p>
          <a:p>
            <a:pPr lvl="1">
              <a:buFont typeface="Courier New" panose="02070309020205020404" pitchFamily="49" charset="0"/>
              <a:buChar char="o"/>
            </a:pPr>
            <a:r>
              <a:rPr lang="en-US" dirty="0" smtClean="0">
                <a:solidFill>
                  <a:schemeClr val="tx2"/>
                </a:solidFill>
              </a:rPr>
              <a:t>Not meeting – there are options</a:t>
            </a:r>
          </a:p>
          <a:p>
            <a:pPr marL="274320" lvl="1" indent="0">
              <a:buNone/>
            </a:pPr>
            <a:r>
              <a:rPr lang="en-US" dirty="0" smtClean="0"/>
              <a:t>You can still be accepted but may be required to complete an additional course once you enter SFU</a:t>
            </a:r>
            <a:endParaRPr lang="en-US" dirty="0">
              <a:solidFill>
                <a:schemeClr val="tx2"/>
              </a:solidFill>
            </a:endParaRPr>
          </a:p>
        </p:txBody>
      </p:sp>
    </p:spTree>
    <p:extLst>
      <p:ext uri="{BB962C8B-B14F-4D97-AF65-F5344CB8AC3E}">
        <p14:creationId xmlns:p14="http://schemas.microsoft.com/office/powerpoint/2010/main" val="12386781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D92E83C-CFD8-4C17-B3D9-3E57E5760D26}"/>
</file>

<file path=customXml/itemProps2.xml><?xml version="1.0" encoding="utf-8"?>
<ds:datastoreItem xmlns:ds="http://schemas.openxmlformats.org/officeDocument/2006/customXml" ds:itemID="{82AF0B5C-D234-4E59-81C5-8D127BA899E1}"/>
</file>

<file path=customXml/itemProps3.xml><?xml version="1.0" encoding="utf-8"?>
<ds:datastoreItem xmlns:ds="http://schemas.openxmlformats.org/officeDocument/2006/customXml" ds:itemID="{ADEFAA7C-6731-4638-B385-DE388E86F4E7}"/>
</file>

<file path=docProps/app.xml><?xml version="1.0" encoding="utf-8"?>
<Properties xmlns="http://schemas.openxmlformats.org/officeDocument/2006/extended-properties" xmlns:vt="http://schemas.openxmlformats.org/officeDocument/2006/docPropsVTypes">
  <Template/>
  <TotalTime>5235</TotalTime>
  <Words>1505</Words>
  <Application>Microsoft Office PowerPoint</Application>
  <PresentationFormat>On-screen Show (4:3)</PresentationFormat>
  <Paragraphs>269</Paragraphs>
  <Slides>28</Slides>
  <Notes>13</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Civic</vt:lpstr>
      <vt:lpstr>Class of 2017–  The Road To Graduation and Post-Secondary </vt:lpstr>
      <vt:lpstr>Agenda For Today…</vt:lpstr>
      <vt:lpstr>Advice for students from Previous Grade 12’s:</vt:lpstr>
      <vt:lpstr>Financial Aid</vt:lpstr>
      <vt:lpstr>Scholarships</vt:lpstr>
      <vt:lpstr>Career Facilitator Mrs. Moorhouse</vt:lpstr>
      <vt:lpstr>CAREER CENTRE   </vt:lpstr>
      <vt:lpstr>Post Secondary Education: Simon Fraser University </vt:lpstr>
      <vt:lpstr>      SFU has Quantitative and English Language Skills Requirements</vt:lpstr>
      <vt:lpstr>Post Secondary Education: UBC Vancouver / Okanagan </vt:lpstr>
      <vt:lpstr>Post Secondary Education: UBC Vancouver / Okanagan </vt:lpstr>
      <vt:lpstr>ONLINE COURSES</vt:lpstr>
      <vt:lpstr>Post Secondary Education: University of Victoria</vt:lpstr>
      <vt:lpstr>Post Secondary Education: University of Toronto</vt:lpstr>
      <vt:lpstr>Post Secondary Education: University of Toronto</vt:lpstr>
      <vt:lpstr>McGill University</vt:lpstr>
      <vt:lpstr>Douglas College</vt:lpstr>
      <vt:lpstr>University Options in BC</vt:lpstr>
      <vt:lpstr>PowerPoint Presentation</vt:lpstr>
      <vt:lpstr>Timeline – December - March</vt:lpstr>
      <vt:lpstr>PSI Online Post Secondary Institution Selections</vt:lpstr>
      <vt:lpstr>What if I don’t know……</vt:lpstr>
      <vt:lpstr>You need to know its okay if you are not certain!</vt:lpstr>
      <vt:lpstr>Three Outcomes of Exploring:</vt:lpstr>
      <vt:lpstr>Sometimes…</vt:lpstr>
      <vt:lpstr>PowerPoint Presentation</vt:lpstr>
      <vt:lpstr>Summary- if you are not sure it’s okay!</vt:lpstr>
      <vt:lpstr>Questions?  Please visit see your Counsellor or Mrs. Moorehouse</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 of 2006 –  The Road To Graduation…</dc:title>
  <dc:creator>Kristi Blakeway</dc:creator>
  <cp:lastModifiedBy>Dhillon, Meena</cp:lastModifiedBy>
  <cp:revision>193</cp:revision>
  <cp:lastPrinted>1601-01-01T00:00:00Z</cp:lastPrinted>
  <dcterms:created xsi:type="dcterms:W3CDTF">2005-09-21T03:57:44Z</dcterms:created>
  <dcterms:modified xsi:type="dcterms:W3CDTF">2016-11-16T18:46:57Z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0x0101005FA97248AC34AA468C5E8C98890DFDFE</vt:lpwstr>
  </property>
</Properties>
</file>